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0" r:id="rId5"/>
    <p:sldId id="330" r:id="rId6"/>
    <p:sldId id="329" r:id="rId7"/>
    <p:sldId id="343" r:id="rId8"/>
    <p:sldId id="332" r:id="rId9"/>
    <p:sldId id="345" r:id="rId10"/>
    <p:sldId id="348" r:id="rId11"/>
    <p:sldId id="336" r:id="rId12"/>
    <p:sldId id="338" r:id="rId13"/>
    <p:sldId id="333" r:id="rId14"/>
    <p:sldId id="349" r:id="rId15"/>
    <p:sldId id="339" r:id="rId16"/>
    <p:sldId id="340" r:id="rId17"/>
    <p:sldId id="337" r:id="rId18"/>
    <p:sldId id="346" r:id="rId19"/>
    <p:sldId id="344" r:id="rId20"/>
    <p:sldId id="347" r:id="rId21"/>
    <p:sldId id="350" r:id="rId22"/>
    <p:sldId id="342" r:id="rId23"/>
    <p:sldId id="341" r:id="rId24"/>
  </p:sldIdLst>
  <p:sldSz cx="9144000" cy="5143500" type="screen16x9"/>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58">
          <p15:clr>
            <a:srgbClr val="A4A3A4"/>
          </p15:clr>
        </p15:guide>
        <p15:guide id="2" pos="476">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us"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2CD32"/>
    <a:srgbClr val="E4E038"/>
    <a:srgbClr val="E7E34F"/>
    <a:srgbClr val="003300"/>
    <a:srgbClr val="006600"/>
    <a:srgbClr val="303030"/>
    <a:srgbClr val="CD0000"/>
    <a:srgbClr val="4169E1"/>
    <a:srgbClr val="E7E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6" autoAdjust="0"/>
    <p:restoredTop sz="90743" autoAdjust="0"/>
  </p:normalViewPr>
  <p:slideViewPr>
    <p:cSldViewPr showGuides="1">
      <p:cViewPr varScale="1">
        <p:scale>
          <a:sx n="141" d="100"/>
          <a:sy n="141" d="100"/>
        </p:scale>
        <p:origin x="-774" y="-108"/>
      </p:cViewPr>
      <p:guideLst>
        <p:guide orient="horz" pos="758"/>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01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18775" y="245782"/>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398838" y="245782"/>
            <a:ext cx="2945659" cy="496411"/>
          </a:xfrm>
          <a:prstGeom prst="rect">
            <a:avLst/>
          </a:prstGeom>
        </p:spPr>
        <p:txBody>
          <a:bodyPr vert="horz" lIns="91440" tIns="45720" rIns="91440" bIns="45720" rtlCol="0"/>
          <a:lstStyle>
            <a:lvl1pPr algn="r">
              <a:defRPr sz="1200"/>
            </a:lvl1pPr>
          </a:lstStyle>
          <a:p>
            <a:fld id="{F8C0FC3D-85FE-4D83-864D-B5A0A5ACAE9B}" type="datetimeFigureOut">
              <a:rPr lang="nl-NL" smtClean="0"/>
              <a:t>16-5-2022</a:t>
            </a:fld>
            <a:endParaRPr lang="nl-NL"/>
          </a:p>
        </p:txBody>
      </p:sp>
    </p:spTree>
    <p:extLst>
      <p:ext uri="{BB962C8B-B14F-4D97-AF65-F5344CB8AC3E}">
        <p14:creationId xmlns:p14="http://schemas.microsoft.com/office/powerpoint/2010/main" val="384465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0FC74DE-F654-4713-B6D2-13D62AF2D786}" type="datetimeFigureOut">
              <a:rPr lang="nl-NL" smtClean="0"/>
              <a:t>16-5-2022</a:t>
            </a:fld>
            <a:endParaRPr lang="nl-NL"/>
          </a:p>
        </p:txBody>
      </p:sp>
      <p:sp>
        <p:nvSpPr>
          <p:cNvPr id="8" name="Tijdelijke aanduiding voor dia-afbeelding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9" name="Tijdelijke aanduiding voor koptekst 8"/>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10" name="Tijdelijke aanduiding voor notities 9"/>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635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Nota bene</a:t>
            </a:r>
            <a:r>
              <a:rPr lang="nl-NL" i="0" dirty="0"/>
              <a:t>: niet alleen voor </a:t>
            </a:r>
            <a:r>
              <a:rPr lang="nl-NL" b="1" i="0" dirty="0"/>
              <a:t>rectale infecties</a:t>
            </a:r>
            <a:r>
              <a:rPr lang="nl-NL" i="0" dirty="0"/>
              <a:t>, maar ook voor </a:t>
            </a:r>
            <a:r>
              <a:rPr lang="nl-NL" b="1" i="0" dirty="0"/>
              <a:t>urogenitale</a:t>
            </a:r>
            <a:r>
              <a:rPr lang="nl-NL" i="0" dirty="0"/>
              <a:t> CT infecties.</a:t>
            </a:r>
            <a:endParaRPr lang="nl-NL" i="1" dirty="0"/>
          </a:p>
        </p:txBody>
      </p:sp>
    </p:spTree>
    <p:extLst>
      <p:ext uri="{BB962C8B-B14F-4D97-AF65-F5344CB8AC3E}">
        <p14:creationId xmlns:p14="http://schemas.microsoft.com/office/powerpoint/2010/main" val="97887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Gege</a:t>
            </a:r>
            <a:endParaRPr lang="nl-NL" dirty="0"/>
          </a:p>
        </p:txBody>
      </p:sp>
    </p:spTree>
    <p:extLst>
      <p:ext uri="{BB962C8B-B14F-4D97-AF65-F5344CB8AC3E}">
        <p14:creationId xmlns:p14="http://schemas.microsoft.com/office/powerpoint/2010/main" val="23868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 assay uitvoerbaar </a:t>
            </a:r>
            <a:r>
              <a:rPr lang="nl-NL" b="1" dirty="0"/>
              <a:t>rechtstreeks</a:t>
            </a:r>
            <a:r>
              <a:rPr lang="nl-NL" dirty="0"/>
              <a:t> op urogenitale en rectale samples. </a:t>
            </a:r>
          </a:p>
        </p:txBody>
      </p:sp>
    </p:spTree>
    <p:extLst>
      <p:ext uri="{BB962C8B-B14F-4D97-AF65-F5344CB8AC3E}">
        <p14:creationId xmlns:p14="http://schemas.microsoft.com/office/powerpoint/2010/main" val="83911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sz="1200" b="0" dirty="0" err="1"/>
              <a:t>Naar</a:t>
            </a:r>
            <a:r>
              <a:rPr lang="en-US" sz="1200" b="0" baseline="0" dirty="0"/>
              <a:t> </a:t>
            </a:r>
            <a:r>
              <a:rPr lang="en-US" sz="1200" b="0" baseline="0" dirty="0" err="1"/>
              <a:t>ons</a:t>
            </a:r>
            <a:r>
              <a:rPr lang="en-US" sz="1200" b="0" baseline="0" dirty="0"/>
              <a:t> </a:t>
            </a:r>
            <a:r>
              <a:rPr lang="en-US" sz="1200" b="0" baseline="0" dirty="0" err="1"/>
              <a:t>beste</a:t>
            </a:r>
            <a:r>
              <a:rPr lang="en-US" sz="1200" b="0" baseline="0" dirty="0"/>
              <a:t> </a:t>
            </a:r>
            <a:r>
              <a:rPr lang="en-US" sz="1200" b="0" baseline="0" dirty="0" err="1"/>
              <a:t>weten</a:t>
            </a:r>
            <a:r>
              <a:rPr lang="en-US" sz="1200" b="0" baseline="0" dirty="0"/>
              <a:t> </a:t>
            </a:r>
            <a:r>
              <a:rPr lang="en-US" sz="1200" b="0" baseline="0" dirty="0" err="1"/>
              <a:t>grootste</a:t>
            </a:r>
            <a:r>
              <a:rPr lang="en-US" sz="1200" b="0" baseline="0" dirty="0"/>
              <a:t> cohort. </a:t>
            </a:r>
            <a:r>
              <a:rPr lang="en-US" sz="1200" b="0" baseline="0" dirty="0" err="1"/>
              <a:t>Daarvan</a:t>
            </a:r>
            <a:r>
              <a:rPr lang="en-US" sz="1200" b="0" baseline="0" dirty="0"/>
              <a:t> 67 </a:t>
            </a:r>
            <a:r>
              <a:rPr lang="en-US" sz="1200" b="0" baseline="0" dirty="0" err="1"/>
              <a:t>bestudeerd</a:t>
            </a:r>
            <a:r>
              <a:rPr lang="en-US" sz="1200" b="0" baseline="0" dirty="0"/>
              <a:t>. </a:t>
            </a:r>
            <a:r>
              <a:rPr lang="en-US" sz="1200" b="1" dirty="0"/>
              <a:t/>
            </a:r>
            <a:br>
              <a:rPr lang="en-US" sz="1200" b="1" dirty="0"/>
            </a:br>
            <a:r>
              <a:rPr lang="en-US" sz="1200" b="1" dirty="0"/>
              <a:t>Aim</a:t>
            </a:r>
            <a:r>
              <a:rPr lang="en-US" sz="1200" dirty="0"/>
              <a:t>: microbiological cure after doxycycline and azithromycin treatment  </a:t>
            </a:r>
            <a:br>
              <a:rPr lang="en-US" sz="1200" dirty="0"/>
            </a:br>
            <a:r>
              <a:rPr lang="en-US" sz="1200" dirty="0"/>
              <a:t>          separately for rectal and vaginal chlamydia </a:t>
            </a:r>
          </a:p>
          <a:p>
            <a:pPr marL="0" indent="0">
              <a:buNone/>
            </a:pPr>
            <a:r>
              <a:rPr lang="en-US" sz="1200" b="1" dirty="0"/>
              <a:t>Microbiological cure</a:t>
            </a:r>
            <a:r>
              <a:rPr lang="en-US" sz="1200" dirty="0"/>
              <a:t>: negative NAAT at week 4 (cobas4800®, Roche)</a:t>
            </a:r>
          </a:p>
          <a:p>
            <a:pPr marL="0" indent="0">
              <a:buNone/>
            </a:pPr>
            <a:r>
              <a:rPr lang="en-US" sz="1200" b="1" dirty="0"/>
              <a:t>Design</a:t>
            </a:r>
            <a:r>
              <a:rPr lang="en-US" sz="1200" dirty="0"/>
              <a:t>: multicenter prospective cohort study</a:t>
            </a:r>
          </a:p>
          <a:p>
            <a:pPr marL="0" indent="0">
              <a:buNone/>
            </a:pPr>
            <a:endParaRPr lang="en-US" sz="1200" dirty="0"/>
          </a:p>
          <a:p>
            <a:pPr marL="0" indent="0">
              <a:buNone/>
            </a:pPr>
            <a:r>
              <a:rPr lang="en-US" sz="1200" b="1" dirty="0"/>
              <a:t>Inclusion</a:t>
            </a:r>
            <a:r>
              <a:rPr lang="en-US" sz="1200" dirty="0"/>
              <a:t>:</a:t>
            </a:r>
            <a:br>
              <a:rPr lang="en-US" sz="1200" dirty="0"/>
            </a:br>
            <a:r>
              <a:rPr lang="en-US" sz="1200" dirty="0"/>
              <a:t>- non-pregnant adult women with vaginal or rectal CT infection</a:t>
            </a:r>
            <a:br>
              <a:rPr lang="en-US" sz="1200" dirty="0"/>
            </a:br>
            <a:r>
              <a:rPr lang="en-US" sz="1200" dirty="0"/>
              <a:t>- not infected with HIV, syphilis or </a:t>
            </a:r>
            <a:r>
              <a:rPr lang="en-US" sz="1200" i="1" dirty="0"/>
              <a:t>Neisseria gonorrhoeae</a:t>
            </a:r>
            <a:r>
              <a:rPr lang="en-US" sz="1200" dirty="0"/>
              <a:t/>
            </a:r>
            <a:br>
              <a:rPr lang="en-US" sz="1200" dirty="0"/>
            </a:br>
            <a:r>
              <a:rPr lang="en-US" sz="1200" dirty="0"/>
              <a:t>- had not used AB since t-1 </a:t>
            </a:r>
            <a:r>
              <a:rPr lang="en-US" sz="1200" dirty="0">
                <a:solidFill>
                  <a:schemeClr val="bg1">
                    <a:lumMod val="75000"/>
                  </a:schemeClr>
                </a:solidFill>
              </a:rPr>
              <a:t>(see next slide</a:t>
            </a:r>
            <a:r>
              <a:rPr lang="en-US" sz="1200" dirty="0" smtClean="0">
                <a:solidFill>
                  <a:schemeClr val="bg1">
                    <a:lumMod val="75000"/>
                  </a:schemeClr>
                </a:solidFill>
              </a:rPr>
              <a:t>)</a:t>
            </a:r>
          </a:p>
          <a:p>
            <a:pPr marL="0" indent="0">
              <a:buNone/>
            </a:pPr>
            <a:endParaRPr lang="en-US" sz="1200" dirty="0" smtClean="0">
              <a:solidFill>
                <a:schemeClr val="bg1">
                  <a:lumMod val="75000"/>
                </a:schemeClr>
              </a:solidFill>
            </a:endParaRPr>
          </a:p>
          <a:p>
            <a:pPr marL="0" indent="0">
              <a:buNone/>
            </a:pPr>
            <a:r>
              <a:rPr lang="en-US" sz="1200" dirty="0" err="1" smtClean="0">
                <a:solidFill>
                  <a:schemeClr val="bg1">
                    <a:lumMod val="75000"/>
                  </a:schemeClr>
                </a:solidFill>
              </a:rPr>
              <a:t>Rectale</a:t>
            </a:r>
            <a:r>
              <a:rPr lang="en-US" sz="1200" dirty="0" smtClean="0">
                <a:solidFill>
                  <a:schemeClr val="bg1">
                    <a:lumMod val="75000"/>
                  </a:schemeClr>
                </a:solidFill>
              </a:rPr>
              <a:t> CT   | AZI treated: 263</a:t>
            </a:r>
            <a:br>
              <a:rPr lang="en-US" sz="1200" dirty="0" smtClean="0">
                <a:solidFill>
                  <a:schemeClr val="bg1">
                    <a:lumMod val="75000"/>
                  </a:schemeClr>
                </a:solidFill>
              </a:rPr>
            </a:br>
            <a:r>
              <a:rPr lang="en-US" sz="1200" dirty="0" err="1" smtClean="0">
                <a:solidFill>
                  <a:schemeClr val="bg1">
                    <a:lumMod val="75000"/>
                  </a:schemeClr>
                </a:solidFill>
              </a:rPr>
              <a:t>Vaginale</a:t>
            </a:r>
            <a:r>
              <a:rPr lang="en-US" sz="1200" dirty="0" smtClean="0">
                <a:solidFill>
                  <a:schemeClr val="bg1">
                    <a:lumMod val="75000"/>
                  </a:schemeClr>
                </a:solidFill>
              </a:rPr>
              <a:t> CT  | AZI treated: 209</a:t>
            </a:r>
            <a:endParaRPr lang="nl-NL" dirty="0"/>
          </a:p>
        </p:txBody>
      </p:sp>
    </p:spTree>
    <p:extLst>
      <p:ext uri="{BB962C8B-B14F-4D97-AF65-F5344CB8AC3E}">
        <p14:creationId xmlns:p14="http://schemas.microsoft.com/office/powerpoint/2010/main" val="188216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GROEP A</a:t>
            </a:r>
            <a:r>
              <a:rPr lang="nl-NL" dirty="0"/>
              <a:t>:	</a:t>
            </a:r>
            <a:r>
              <a:rPr lang="nl-NL" dirty="0" smtClean="0"/>
              <a:t>(n=94)</a:t>
            </a:r>
            <a:r>
              <a:rPr lang="nl-NL" dirty="0"/>
              <a:t>			</a:t>
            </a:r>
            <a:r>
              <a:rPr lang="nl-NL" b="1" dirty="0"/>
              <a:t>GROEP B</a:t>
            </a:r>
            <a:r>
              <a:rPr lang="nl-NL" dirty="0" smtClean="0"/>
              <a:t>:   (n=96(</a:t>
            </a:r>
            <a:endParaRPr lang="nl-NL" dirty="0"/>
          </a:p>
          <a:p>
            <a:r>
              <a:rPr lang="nl-NL" dirty="0"/>
              <a:t>01:20 Geen seks sinds AZI behandeling		34:35 Onduidelijk</a:t>
            </a:r>
          </a:p>
          <a:p>
            <a:r>
              <a:rPr lang="nl-NL" dirty="0"/>
              <a:t>21:28 Alleen veilige seks sinds AZI, geen orale seks	36:67 Onveilige seks sinds AZI</a:t>
            </a:r>
          </a:p>
          <a:p>
            <a:r>
              <a:rPr lang="nl-NL" dirty="0"/>
              <a:t>29:33 Alleen veilige seks sinds AZI, maar ook orale seks.</a:t>
            </a:r>
          </a:p>
          <a:p>
            <a:endParaRPr lang="nl-NL" dirty="0"/>
          </a:p>
        </p:txBody>
      </p:sp>
    </p:spTree>
    <p:extLst>
      <p:ext uri="{BB962C8B-B14F-4D97-AF65-F5344CB8AC3E}">
        <p14:creationId xmlns:p14="http://schemas.microsoft.com/office/powerpoint/2010/main" val="181310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Tree>
    <p:extLst>
      <p:ext uri="{BB962C8B-B14F-4D97-AF65-F5344CB8AC3E}">
        <p14:creationId xmlns:p14="http://schemas.microsoft.com/office/powerpoint/2010/main" val="1115392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2149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Tree>
    <p:extLst>
      <p:ext uri="{BB962C8B-B14F-4D97-AF65-F5344CB8AC3E}">
        <p14:creationId xmlns:p14="http://schemas.microsoft.com/office/powerpoint/2010/main" val="327705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Tree>
    <p:extLst>
      <p:ext uri="{BB962C8B-B14F-4D97-AF65-F5344CB8AC3E}">
        <p14:creationId xmlns:p14="http://schemas.microsoft.com/office/powerpoint/2010/main" val="327705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1310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15301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PW: toevoegen </a:t>
            </a:r>
            <a:r>
              <a:rPr lang="nl-NL" dirty="0" err="1"/>
              <a:t>effectivteit</a:t>
            </a:r>
            <a:r>
              <a:rPr lang="nl-NL" dirty="0"/>
              <a:t> </a:t>
            </a:r>
          </a:p>
        </p:txBody>
      </p:sp>
    </p:spTree>
    <p:extLst>
      <p:ext uri="{BB962C8B-B14F-4D97-AF65-F5344CB8AC3E}">
        <p14:creationId xmlns:p14="http://schemas.microsoft.com/office/powerpoint/2010/main" val="215301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40990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2954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Kucers</a:t>
            </a:r>
            <a:r>
              <a:rPr lang="nl-NL" dirty="0" smtClean="0"/>
              <a:t> 7th </a:t>
            </a:r>
            <a:r>
              <a:rPr lang="nl-NL" dirty="0" err="1" smtClean="0"/>
              <a:t>edition</a:t>
            </a:r>
            <a:r>
              <a:rPr lang="nl-NL" dirty="0" smtClean="0"/>
              <a:t>: </a:t>
            </a:r>
            <a:r>
              <a:rPr lang="nl-NL" dirty="0" err="1" smtClean="0"/>
              <a:t>bacteriostatic</a:t>
            </a:r>
            <a:r>
              <a:rPr lang="nl-NL" dirty="0" smtClean="0"/>
              <a:t>. </a:t>
            </a:r>
            <a:endParaRPr lang="nl-NL" dirty="0"/>
          </a:p>
        </p:txBody>
      </p:sp>
    </p:spTree>
    <p:extLst>
      <p:ext uri="{BB962C8B-B14F-4D97-AF65-F5344CB8AC3E}">
        <p14:creationId xmlns:p14="http://schemas.microsoft.com/office/powerpoint/2010/main" val="253118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 dat in velen bacteriën resistentie kan optreden indien mutaties optreden in domein V van het 23S rRNA gen, die de bindingsaffiniteit </a:t>
            </a:r>
            <a:r>
              <a:rPr lang="nl-NL" dirty="0" err="1"/>
              <a:t>beinvloeden</a:t>
            </a:r>
            <a:r>
              <a:rPr lang="nl-NL" dirty="0" smtClean="0"/>
              <a:t>!!</a:t>
            </a:r>
            <a:br>
              <a:rPr lang="nl-NL" dirty="0" smtClean="0"/>
            </a:br>
            <a:r>
              <a:rPr lang="nl-NL" dirty="0" smtClean="0"/>
              <a:t>AZ-keten</a:t>
            </a:r>
            <a:r>
              <a:rPr lang="nl-NL" baseline="0" dirty="0" smtClean="0"/>
              <a:t> verlenging wordt voorkomen door binding van macroliden. </a:t>
            </a:r>
            <a:endParaRPr lang="nl-NL" dirty="0"/>
          </a:p>
        </p:txBody>
      </p:sp>
    </p:spTree>
    <p:extLst>
      <p:ext uri="{BB962C8B-B14F-4D97-AF65-F5344CB8AC3E}">
        <p14:creationId xmlns:p14="http://schemas.microsoft.com/office/powerpoint/2010/main" val="187019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dirty="0"/>
              <a:t>Shao 2020</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92 patients (70♂, 22 ♀) with urogenital CT (2006 – 2010): 28 treated with AZI, 64 with minocycline</a:t>
            </a:r>
          </a:p>
          <a:p>
            <a:r>
              <a:rPr lang="en-US" sz="1200" dirty="0"/>
              <a:t>* 92 CT culture positive </a:t>
            </a:r>
            <a:r>
              <a:rPr lang="en-US" sz="1200" dirty="0">
                <a:solidFill>
                  <a:schemeClr val="bg1">
                    <a:lumMod val="75000"/>
                  </a:schemeClr>
                </a:solidFill>
              </a:rPr>
              <a:t>(see inclusion criteria, next slide)</a:t>
            </a:r>
          </a:p>
          <a:p>
            <a:r>
              <a:rPr lang="en-US" sz="1200" dirty="0"/>
              <a:t>* 3 months follow-up (at 1, 2, 3 months)</a:t>
            </a:r>
          </a:p>
          <a:p>
            <a:r>
              <a:rPr lang="en-US" sz="1200" dirty="0"/>
              <a:t>* Microdilution for phenotypic susceptibility</a:t>
            </a:r>
          </a:p>
          <a:p>
            <a:pPr marL="171450" indent="-171450">
              <a:buFont typeface="Arial" panose="020B0604020202020204" pitchFamily="34" charset="0"/>
              <a:buChar char="•"/>
            </a:pPr>
            <a:r>
              <a:rPr lang="en-US" sz="1200" dirty="0"/>
              <a:t>23S rRNA PCR &amp; </a:t>
            </a:r>
            <a:r>
              <a:rPr lang="en-US" sz="1200" i="1" dirty="0" err="1"/>
              <a:t>tet</a:t>
            </a:r>
            <a:r>
              <a:rPr lang="en-US" sz="1200" dirty="0"/>
              <a:t>(M) PCR -&gt; sequencing. 23S rRNA </a:t>
            </a:r>
            <a:r>
              <a:rPr lang="en-US" sz="1200" dirty="0" err="1"/>
              <a:t>mutaties</a:t>
            </a:r>
            <a:r>
              <a:rPr lang="en-US" sz="1200" dirty="0"/>
              <a:t>: n=9.  </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err="1"/>
              <a:t>Misyurina</a:t>
            </a:r>
            <a:r>
              <a:rPr lang="en-US" sz="1200" b="1" dirty="0"/>
              <a:t> 2004</a:t>
            </a:r>
            <a:r>
              <a:rPr lang="en-US" sz="1200" dirty="0"/>
              <a:t>:</a:t>
            </a:r>
          </a:p>
          <a:p>
            <a:pPr marL="0" indent="0">
              <a:buFont typeface="Arial" panose="020B0604020202020204" pitchFamily="34" charset="0"/>
              <a:buNone/>
            </a:pPr>
            <a:r>
              <a:rPr lang="en-US" sz="1200" dirty="0"/>
              <a:t>* 4 </a:t>
            </a:r>
            <a:r>
              <a:rPr lang="en-US" sz="1200" dirty="0" err="1"/>
              <a:t>patienten</a:t>
            </a:r>
            <a:r>
              <a:rPr lang="en-US" sz="1200" dirty="0"/>
              <a:t>, 6 CT </a:t>
            </a:r>
            <a:r>
              <a:rPr lang="en-US" sz="1200" dirty="0" err="1"/>
              <a:t>stammen</a:t>
            </a:r>
            <a:r>
              <a:rPr lang="en-US" sz="1200" dirty="0"/>
              <a:t> met 23S rRNA </a:t>
            </a:r>
            <a:r>
              <a:rPr lang="en-US" sz="1200" dirty="0" err="1"/>
              <a:t>mutaties</a:t>
            </a:r>
            <a:r>
              <a:rPr lang="en-US" sz="1200" dirty="0"/>
              <a:t>. </a:t>
            </a:r>
          </a:p>
          <a:p>
            <a:endParaRPr lang="nl-NL" dirty="0"/>
          </a:p>
        </p:txBody>
      </p:sp>
    </p:spTree>
    <p:extLst>
      <p:ext uri="{BB962C8B-B14F-4D97-AF65-F5344CB8AC3E}">
        <p14:creationId xmlns:p14="http://schemas.microsoft.com/office/powerpoint/2010/main" val="273075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Gege</a:t>
            </a:r>
            <a:endParaRPr lang="nl-NL" dirty="0"/>
          </a:p>
        </p:txBody>
      </p:sp>
    </p:spTree>
    <p:extLst>
      <p:ext uri="{BB962C8B-B14F-4D97-AF65-F5344CB8AC3E}">
        <p14:creationId xmlns:p14="http://schemas.microsoft.com/office/powerpoint/2010/main" val="2386832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2067694"/>
            <a:ext cx="9144000" cy="25922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755576" y="2283718"/>
            <a:ext cx="7992887" cy="20162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dirty="0"/>
          </a:p>
        </p:txBody>
      </p:sp>
      <p:sp>
        <p:nvSpPr>
          <p:cNvPr id="27" name="Titel 26"/>
          <p:cNvSpPr>
            <a:spLocks noGrp="1"/>
          </p:cNvSpPr>
          <p:nvPr>
            <p:ph type="title"/>
          </p:nvPr>
        </p:nvSpPr>
        <p:spPr>
          <a:xfrm>
            <a:off x="755576" y="1131590"/>
            <a:ext cx="7992888" cy="857250"/>
          </a:xfrm>
        </p:spPr>
        <p:txBody>
          <a:bodyPr anchor="b">
            <a:normAutofit/>
          </a:bodyPr>
          <a:lstStyle>
            <a:lvl1pPr>
              <a:defRPr sz="3000"/>
            </a:lvl1pPr>
          </a:lstStyle>
          <a:p>
            <a:r>
              <a:rPr lang="nl-NL"/>
              <a:t>Klik om de stijl te bewerken</a:t>
            </a:r>
            <a:endParaRPr lang="nl-NL" dirty="0"/>
          </a:p>
        </p:txBody>
      </p:sp>
      <p:grpSp>
        <p:nvGrpSpPr>
          <p:cNvPr id="153" name="Group 131"/>
          <p:cNvGrpSpPr>
            <a:grpSpLocks noChangeAspect="1"/>
          </p:cNvGrpSpPr>
          <p:nvPr userDrawn="1"/>
        </p:nvGrpSpPr>
        <p:grpSpPr bwMode="auto">
          <a:xfrm>
            <a:off x="290960" y="253207"/>
            <a:ext cx="2984896" cy="522134"/>
            <a:chOff x="249" y="165"/>
            <a:chExt cx="2018" cy="353"/>
          </a:xfrm>
        </p:grpSpPr>
        <p:sp>
          <p:nvSpPr>
            <p:cNvPr id="154"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180" name="Picture 1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 name="Picture 13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 name="Picture 13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 name="Picture 13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 name="Picture 1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 name="Picture 13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6" name="Picture 13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7" name="Picture 139"/>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8" name="Picture 14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06006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2067694"/>
            <a:ext cx="9144000" cy="25922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755577" y="2283718"/>
            <a:ext cx="4824536" cy="20162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11" name="Tijdelijke aanduiding voor afbeelding 2"/>
          <p:cNvSpPr>
            <a:spLocks noGrp="1"/>
          </p:cNvSpPr>
          <p:nvPr>
            <p:ph type="pic" idx="10"/>
          </p:nvPr>
        </p:nvSpPr>
        <p:spPr>
          <a:xfrm>
            <a:off x="5652120" y="799051"/>
            <a:ext cx="2915816" cy="268823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3" name="Tijdelijke aanduiding voor dianummer 12"/>
          <p:cNvSpPr>
            <a:spLocks noGrp="1"/>
          </p:cNvSpPr>
          <p:nvPr>
            <p:ph type="sldNum" sz="quarter" idx="11"/>
          </p:nvPr>
        </p:nvSpPr>
        <p:spPr/>
        <p:txBody>
          <a:bodyPr/>
          <a:lstStyle/>
          <a:p>
            <a:fld id="{0F2B34C6-6653-473B-ACCB-9371572A61D6}" type="slidenum">
              <a:rPr lang="nl-NL" smtClean="0"/>
              <a:pPr/>
              <a:t>‹nr.›</a:t>
            </a:fld>
            <a:endParaRPr lang="nl-NL" dirty="0"/>
          </a:p>
        </p:txBody>
      </p:sp>
      <p:sp>
        <p:nvSpPr>
          <p:cNvPr id="27" name="Titel 26"/>
          <p:cNvSpPr>
            <a:spLocks noGrp="1"/>
          </p:cNvSpPr>
          <p:nvPr>
            <p:ph type="title"/>
          </p:nvPr>
        </p:nvSpPr>
        <p:spPr>
          <a:xfrm>
            <a:off x="755576" y="1131590"/>
            <a:ext cx="4824536" cy="857250"/>
          </a:xfrm>
        </p:spPr>
        <p:txBody>
          <a:bodyPr anchor="b">
            <a:normAutofit/>
          </a:bodyPr>
          <a:lstStyle>
            <a:lvl1pPr>
              <a:defRPr sz="3000"/>
            </a:lvl1pPr>
          </a:lstStyle>
          <a:p>
            <a:r>
              <a:rPr lang="nl-NL"/>
              <a:t>Klik om de stijl te bewerken</a:t>
            </a:r>
            <a:endParaRPr lang="nl-NL" dirty="0"/>
          </a:p>
        </p:txBody>
      </p:sp>
      <p:grpSp>
        <p:nvGrpSpPr>
          <p:cNvPr id="153" name="Group 131"/>
          <p:cNvGrpSpPr>
            <a:grpSpLocks noChangeAspect="1"/>
          </p:cNvGrpSpPr>
          <p:nvPr userDrawn="1"/>
        </p:nvGrpSpPr>
        <p:grpSpPr bwMode="auto">
          <a:xfrm>
            <a:off x="290960" y="253207"/>
            <a:ext cx="2984896" cy="522134"/>
            <a:chOff x="249" y="165"/>
            <a:chExt cx="2018" cy="353"/>
          </a:xfrm>
        </p:grpSpPr>
        <p:sp>
          <p:nvSpPr>
            <p:cNvPr id="154"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180" name="Picture 1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 name="Picture 13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 name="Picture 13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 name="Picture 13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 name="Picture 13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 name="Picture 13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6" name="Picture 13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7" name="Picture 139"/>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8" name="Picture 140"/>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05334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68313" y="195263"/>
            <a:ext cx="8229600" cy="857250"/>
          </a:xfrm>
        </p:spPr>
        <p:txBody>
          <a:bodyPr anchor="b"/>
          <a:lstStyle/>
          <a:p>
            <a:r>
              <a:rPr lang="nl-NL"/>
              <a:t>Klik om de stijl te bewerken</a:t>
            </a:r>
            <a:endParaRPr lang="nl-NL" dirty="0"/>
          </a:p>
        </p:txBody>
      </p:sp>
      <p:sp>
        <p:nvSpPr>
          <p:cNvPr id="6" name="Tijdelijke aanduiding voor dianummer 6"/>
          <p:cNvSpPr>
            <a:spLocks noGrp="1"/>
          </p:cNvSpPr>
          <p:nvPr>
            <p:ph type="sldNum" sz="quarter" idx="4"/>
          </p:nvPr>
        </p:nvSpPr>
        <p:spPr>
          <a:xfrm>
            <a:off x="8316416" y="4731990"/>
            <a:ext cx="611088" cy="273844"/>
          </a:xfrm>
          <a:prstGeom prst="rect">
            <a:avLst/>
          </a:prstGeom>
        </p:spPr>
        <p:txBody>
          <a:bodyPr/>
          <a:lstStyle>
            <a:lvl1pPr algn="r">
              <a:defRPr/>
            </a:lvl1pPr>
          </a:lstStyle>
          <a:p>
            <a:fld id="{0F2B34C6-6653-473B-ACCB-9371572A61D6}" type="slidenum">
              <a:rPr lang="nl-NL" smtClean="0"/>
              <a:pPr/>
              <a:t>‹nr.›</a:t>
            </a:fld>
            <a:endParaRPr lang="nl-NL" dirty="0"/>
          </a:p>
        </p:txBody>
      </p:sp>
      <p:sp>
        <p:nvSpPr>
          <p:cNvPr id="9" name="Tijdelijke aanduiding voor tekst 8"/>
          <p:cNvSpPr>
            <a:spLocks noGrp="1"/>
          </p:cNvSpPr>
          <p:nvPr>
            <p:ph type="body" sz="quarter" idx="10"/>
          </p:nvPr>
        </p:nvSpPr>
        <p:spPr>
          <a:xfrm>
            <a:off x="468313" y="1203598"/>
            <a:ext cx="8207375" cy="3024188"/>
          </a:xfrm>
        </p:spPr>
        <p:txBody>
          <a:bodyPr/>
          <a:lstStyle>
            <a:lvl1pPr marL="0" indent="0">
              <a:buNone/>
              <a:defRPr/>
            </a:lvl1pPr>
          </a:lstStyle>
          <a:p>
            <a:pPr lvl="0"/>
            <a:r>
              <a:rPr lang="nl-NL"/>
              <a:t>Klik om de modelstijlen te bewerken</a:t>
            </a:r>
          </a:p>
        </p:txBody>
      </p:sp>
    </p:spTree>
    <p:extLst>
      <p:ext uri="{BB962C8B-B14F-4D97-AF65-F5344CB8AC3E}">
        <p14:creationId xmlns:p14="http://schemas.microsoft.com/office/powerpoint/2010/main" val="374019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8313" y="195263"/>
            <a:ext cx="8229600" cy="857250"/>
          </a:xfrm>
        </p:spPr>
        <p:txBody>
          <a:bodyPr anchor="b">
            <a:normAutofit/>
          </a:bodyPr>
          <a:lstStyle>
            <a:lvl1pPr algn="l">
              <a:defRPr sz="2800" b="1">
                <a:latin typeface="TheSansOffice LF"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468313" y="1203325"/>
            <a:ext cx="8229600" cy="3132349"/>
          </a:xfrm>
        </p:spPr>
        <p:txBody>
          <a:bodyPr/>
          <a:lstStyle>
            <a:lvl1pPr>
              <a:defRPr sz="2400">
                <a:latin typeface="TheSansOffice LF" pitchFamily="34" charset="0"/>
              </a:defRPr>
            </a:lvl1pPr>
            <a:lvl2pPr>
              <a:defRPr sz="2400">
                <a:latin typeface="TheSansOffice LF" pitchFamily="34" charset="0"/>
              </a:defRPr>
            </a:lvl2pPr>
            <a:lvl3pPr>
              <a:defRPr>
                <a:latin typeface="TheSansOffice LF" pitchFamily="34" charset="0"/>
              </a:defRPr>
            </a:lvl3pPr>
            <a:lvl4pPr>
              <a:defRPr>
                <a:latin typeface="TheSansOffice LF" pitchFamily="34" charset="0"/>
              </a:defRPr>
            </a:lvl4pPr>
            <a:lvl5pPr>
              <a:defRPr>
                <a:latin typeface="TheSansOffice LF"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Rechthoek 6"/>
          <p:cNvSpPr/>
          <p:nvPr userDrawn="1"/>
        </p:nvSpPr>
        <p:spPr>
          <a:xfrm>
            <a:off x="0" y="4515966"/>
            <a:ext cx="9144000" cy="13501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 name="Tijdelijke aanduiding voor dianummer 6"/>
          <p:cNvSpPr>
            <a:spLocks noGrp="1"/>
          </p:cNvSpPr>
          <p:nvPr>
            <p:ph type="sldNum" sz="quarter" idx="4"/>
          </p:nvPr>
        </p:nvSpPr>
        <p:spPr>
          <a:xfrm>
            <a:off x="8316416" y="4731990"/>
            <a:ext cx="611088" cy="273844"/>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221563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68313" y="195263"/>
            <a:ext cx="8229600" cy="857250"/>
          </a:xfrm>
        </p:spPr>
        <p:txBody>
          <a:bodyPr anchor="b"/>
          <a:lstStyle/>
          <a:p>
            <a:r>
              <a:rPr lang="nl-NL"/>
              <a:t>Klik om de stijl te bewerken</a:t>
            </a:r>
            <a:endParaRPr lang="nl-NL" dirty="0"/>
          </a:p>
        </p:txBody>
      </p:sp>
      <p:sp>
        <p:nvSpPr>
          <p:cNvPr id="3" name="Tijdelijke aanduiding voor inhoud 2"/>
          <p:cNvSpPr>
            <a:spLocks noGrp="1"/>
          </p:cNvSpPr>
          <p:nvPr>
            <p:ph sz="half" idx="1"/>
          </p:nvPr>
        </p:nvSpPr>
        <p:spPr>
          <a:xfrm>
            <a:off x="468313" y="1203325"/>
            <a:ext cx="4038600" cy="32406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243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6"/>
          <p:cNvSpPr>
            <a:spLocks noGrp="1"/>
          </p:cNvSpPr>
          <p:nvPr>
            <p:ph type="sldNum" sz="quarter" idx="4"/>
          </p:nvPr>
        </p:nvSpPr>
        <p:spPr>
          <a:xfrm>
            <a:off x="8316416" y="4731990"/>
            <a:ext cx="611088" cy="273844"/>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31357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6"/>
          <p:cNvSpPr>
            <a:spLocks noGrp="1"/>
          </p:cNvSpPr>
          <p:nvPr>
            <p:ph type="sldNum" sz="quarter" idx="4"/>
          </p:nvPr>
        </p:nvSpPr>
        <p:spPr>
          <a:xfrm>
            <a:off x="8316416" y="4731990"/>
            <a:ext cx="611088" cy="273844"/>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13710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8313" y="195263"/>
            <a:ext cx="3008313" cy="871538"/>
          </a:xfrm>
        </p:spPr>
        <p:txBody>
          <a:bodyPr anchor="b"/>
          <a:lstStyle>
            <a:lvl1pPr algn="l">
              <a:defRPr sz="2000" b="1"/>
            </a:lvl1pPr>
          </a:lstStyle>
          <a:p>
            <a:r>
              <a:rPr lang="nl-NL"/>
              <a:t>Klik om de stijl te bewerken</a:t>
            </a:r>
            <a:endParaRPr lang="nl-NL" dirty="0"/>
          </a:p>
        </p:txBody>
      </p:sp>
      <p:sp>
        <p:nvSpPr>
          <p:cNvPr id="3" name="Tijdelijke aanduiding voor inhoud 2"/>
          <p:cNvSpPr>
            <a:spLocks noGrp="1"/>
          </p:cNvSpPr>
          <p:nvPr>
            <p:ph idx="1"/>
          </p:nvPr>
        </p:nvSpPr>
        <p:spPr>
          <a:xfrm>
            <a:off x="3779912" y="195263"/>
            <a:ext cx="5111750" cy="42391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68313" y="1203325"/>
            <a:ext cx="3008313" cy="32406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Tijdelijke aanduiding voor dianummer 6"/>
          <p:cNvSpPr>
            <a:spLocks noGrp="1"/>
          </p:cNvSpPr>
          <p:nvPr>
            <p:ph type="sldNum" sz="quarter" idx="4"/>
          </p:nvPr>
        </p:nvSpPr>
        <p:spPr>
          <a:xfrm>
            <a:off x="8316416" y="4731990"/>
            <a:ext cx="611088" cy="273844"/>
          </a:xfrm>
          <a:prstGeom prst="rect">
            <a:avLst/>
          </a:prstGeom>
        </p:spPr>
        <p:txBody>
          <a:bodyPr/>
          <a:lstStyle>
            <a:lvl1pPr algn="r">
              <a:defRPr/>
            </a:lvl1pPr>
          </a:lstStyle>
          <a:p>
            <a:fld id="{0F2B34C6-6653-473B-ACCB-9371572A61D6}" type="slidenum">
              <a:rPr lang="nl-NL" smtClean="0"/>
              <a:pPr/>
              <a:t>‹nr.›</a:t>
            </a:fld>
            <a:endParaRPr lang="nl-NL" dirty="0"/>
          </a:p>
        </p:txBody>
      </p:sp>
    </p:spTree>
    <p:extLst>
      <p:ext uri="{BB962C8B-B14F-4D97-AF65-F5344CB8AC3E}">
        <p14:creationId xmlns:p14="http://schemas.microsoft.com/office/powerpoint/2010/main" val="329342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313" y="195486"/>
            <a:ext cx="8229600" cy="857250"/>
          </a:xfrm>
          <a:prstGeom prst="rect">
            <a:avLst/>
          </a:prstGeom>
        </p:spPr>
        <p:txBody>
          <a:bodyPr vert="horz" lIns="91440" tIns="45720" rIns="91440" bIns="45720" rtlCol="0" anchor="t">
            <a:normAutofit/>
          </a:bodyPr>
          <a:lstStyle/>
          <a:p>
            <a:r>
              <a:rPr lang="nl-NL" dirty="0"/>
              <a:t>Klik om de stijl te bewerken</a:t>
            </a:r>
          </a:p>
        </p:txBody>
      </p:sp>
      <p:sp>
        <p:nvSpPr>
          <p:cNvPr id="3" name="Tijdelijke aanduiding voor tekst 2"/>
          <p:cNvSpPr>
            <a:spLocks noGrp="1"/>
          </p:cNvSpPr>
          <p:nvPr>
            <p:ph type="body" idx="1"/>
          </p:nvPr>
        </p:nvSpPr>
        <p:spPr>
          <a:xfrm>
            <a:off x="468313" y="1275606"/>
            <a:ext cx="8229600" cy="3132349"/>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Rechthoek 7"/>
          <p:cNvSpPr/>
          <p:nvPr/>
        </p:nvSpPr>
        <p:spPr>
          <a:xfrm>
            <a:off x="0" y="4515966"/>
            <a:ext cx="9144000" cy="13501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Tijdelijke aanduiding voor dianummer 6"/>
          <p:cNvSpPr>
            <a:spLocks noGrp="1"/>
          </p:cNvSpPr>
          <p:nvPr>
            <p:ph type="sldNum" sz="quarter" idx="4"/>
          </p:nvPr>
        </p:nvSpPr>
        <p:spPr>
          <a:xfrm>
            <a:off x="8316416" y="4731990"/>
            <a:ext cx="611088" cy="273844"/>
          </a:xfrm>
          <a:prstGeom prst="rect">
            <a:avLst/>
          </a:prstGeom>
        </p:spPr>
        <p:txBody>
          <a:bodyPr/>
          <a:lstStyle>
            <a:lvl1pPr algn="r">
              <a:defRPr sz="1400"/>
            </a:lvl1pPr>
          </a:lstStyle>
          <a:p>
            <a:fld id="{0F2B34C6-6653-473B-ACCB-9371572A61D6}" type="slidenum">
              <a:rPr lang="nl-NL" smtClean="0"/>
              <a:pPr/>
              <a:t>‹nr.›</a:t>
            </a:fld>
            <a:endParaRPr lang="nl-NL" dirty="0"/>
          </a:p>
        </p:txBody>
      </p:sp>
      <p:grpSp>
        <p:nvGrpSpPr>
          <p:cNvPr id="18" name="Group 131"/>
          <p:cNvGrpSpPr>
            <a:grpSpLocks noChangeAspect="1"/>
          </p:cNvGrpSpPr>
          <p:nvPr/>
        </p:nvGrpSpPr>
        <p:grpSpPr bwMode="auto">
          <a:xfrm>
            <a:off x="467544" y="4741084"/>
            <a:ext cx="1622530" cy="283821"/>
            <a:chOff x="249" y="165"/>
            <a:chExt cx="2018" cy="353"/>
          </a:xfrm>
        </p:grpSpPr>
        <p:sp>
          <p:nvSpPr>
            <p:cNvPr id="19" name="AutoShape 130"/>
            <p:cNvSpPr>
              <a:spLocks noChangeAspect="1" noChangeArrowheads="1" noTextEdit="1"/>
            </p:cNvSpPr>
            <p:nvPr userDrawn="1"/>
          </p:nvSpPr>
          <p:spPr bwMode="auto">
            <a:xfrm>
              <a:off x="249" y="165"/>
              <a:ext cx="201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0" name="Picture 13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4" y="166"/>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48" y="166"/>
              <a:ext cx="17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18"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5"/>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48" y="166"/>
              <a:ext cx="7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4" y="350"/>
              <a:ext cx="28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48" y="166"/>
              <a:ext cx="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04" y="164"/>
              <a:ext cx="11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9"/>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48" y="172"/>
              <a:ext cx="17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40"/>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17" y="171"/>
              <a:ext cx="14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141"/>
            <p:cNvSpPr>
              <a:spLocks noEditPoints="1"/>
            </p:cNvSpPr>
            <p:nvPr userDrawn="1"/>
          </p:nvSpPr>
          <p:spPr bwMode="auto">
            <a:xfrm>
              <a:off x="643" y="233"/>
              <a:ext cx="1624" cy="165"/>
            </a:xfrm>
            <a:custGeom>
              <a:avLst/>
              <a:gdLst>
                <a:gd name="T0" fmla="*/ 0 w 3249"/>
                <a:gd name="T1" fmla="*/ 326 h 331"/>
                <a:gd name="T2" fmla="*/ 256 w 3249"/>
                <a:gd name="T3" fmla="*/ 175 h 331"/>
                <a:gd name="T4" fmla="*/ 580 w 3249"/>
                <a:gd name="T5" fmla="*/ 176 h 331"/>
                <a:gd name="T6" fmla="*/ 489 w 3249"/>
                <a:gd name="T7" fmla="*/ 99 h 331"/>
                <a:gd name="T8" fmla="*/ 501 w 3249"/>
                <a:gd name="T9" fmla="*/ 146 h 331"/>
                <a:gd name="T10" fmla="*/ 441 w 3249"/>
                <a:gd name="T11" fmla="*/ 207 h 331"/>
                <a:gd name="T12" fmla="*/ 413 w 3249"/>
                <a:gd name="T13" fmla="*/ 315 h 331"/>
                <a:gd name="T14" fmla="*/ 530 w 3249"/>
                <a:gd name="T15" fmla="*/ 289 h 331"/>
                <a:gd name="T16" fmla="*/ 486 w 3249"/>
                <a:gd name="T17" fmla="*/ 285 h 331"/>
                <a:gd name="T18" fmla="*/ 457 w 3249"/>
                <a:gd name="T19" fmla="*/ 244 h 331"/>
                <a:gd name="T20" fmla="*/ 801 w 3249"/>
                <a:gd name="T21" fmla="*/ 144 h 331"/>
                <a:gd name="T22" fmla="*/ 693 w 3249"/>
                <a:gd name="T23" fmla="*/ 100 h 331"/>
                <a:gd name="T24" fmla="*/ 738 w 3249"/>
                <a:gd name="T25" fmla="*/ 152 h 331"/>
                <a:gd name="T26" fmla="*/ 648 w 3249"/>
                <a:gd name="T27" fmla="*/ 217 h 331"/>
                <a:gd name="T28" fmla="*/ 656 w 3249"/>
                <a:gd name="T29" fmla="*/ 326 h 331"/>
                <a:gd name="T30" fmla="*/ 753 w 3249"/>
                <a:gd name="T31" fmla="*/ 307 h 331"/>
                <a:gd name="T32" fmla="*/ 701 w 3249"/>
                <a:gd name="T33" fmla="*/ 286 h 331"/>
                <a:gd name="T34" fmla="*/ 699 w 3249"/>
                <a:gd name="T35" fmla="*/ 234 h 331"/>
                <a:gd name="T36" fmla="*/ 959 w 3249"/>
                <a:gd name="T37" fmla="*/ 202 h 331"/>
                <a:gd name="T38" fmla="*/ 924 w 3249"/>
                <a:gd name="T39" fmla="*/ 144 h 331"/>
                <a:gd name="T40" fmla="*/ 908 w 3249"/>
                <a:gd name="T41" fmla="*/ 103 h 331"/>
                <a:gd name="T42" fmla="*/ 847 w 3249"/>
                <a:gd name="T43" fmla="*/ 170 h 331"/>
                <a:gd name="T44" fmla="*/ 936 w 3249"/>
                <a:gd name="T45" fmla="*/ 263 h 331"/>
                <a:gd name="T46" fmla="*/ 851 w 3249"/>
                <a:gd name="T47" fmla="*/ 326 h 331"/>
                <a:gd name="T48" fmla="*/ 986 w 3249"/>
                <a:gd name="T49" fmla="*/ 293 h 331"/>
                <a:gd name="T50" fmla="*/ 1125 w 3249"/>
                <a:gd name="T51" fmla="*/ 280 h 331"/>
                <a:gd name="T52" fmla="*/ 1017 w 3249"/>
                <a:gd name="T53" fmla="*/ 104 h 331"/>
                <a:gd name="T54" fmla="*/ 1103 w 3249"/>
                <a:gd name="T55" fmla="*/ 330 h 331"/>
                <a:gd name="T56" fmla="*/ 1273 w 3249"/>
                <a:gd name="T57" fmla="*/ 129 h 331"/>
                <a:gd name="T58" fmla="*/ 1277 w 3249"/>
                <a:gd name="T59" fmla="*/ 181 h 331"/>
                <a:gd name="T60" fmla="*/ 1434 w 3249"/>
                <a:gd name="T61" fmla="*/ 41 h 331"/>
                <a:gd name="T62" fmla="*/ 1369 w 3249"/>
                <a:gd name="T63" fmla="*/ 22 h 331"/>
                <a:gd name="T64" fmla="*/ 1406 w 3249"/>
                <a:gd name="T65" fmla="*/ 75 h 331"/>
                <a:gd name="T66" fmla="*/ 1427 w 3249"/>
                <a:gd name="T67" fmla="*/ 326 h 331"/>
                <a:gd name="T68" fmla="*/ 1532 w 3249"/>
                <a:gd name="T69" fmla="*/ 243 h 331"/>
                <a:gd name="T70" fmla="*/ 1604 w 3249"/>
                <a:gd name="T71" fmla="*/ 150 h 331"/>
                <a:gd name="T72" fmla="*/ 1522 w 3249"/>
                <a:gd name="T73" fmla="*/ 115 h 331"/>
                <a:gd name="T74" fmla="*/ 1470 w 3249"/>
                <a:gd name="T75" fmla="*/ 249 h 331"/>
                <a:gd name="T76" fmla="*/ 1569 w 3249"/>
                <a:gd name="T77" fmla="*/ 330 h 331"/>
                <a:gd name="T78" fmla="*/ 1848 w 3249"/>
                <a:gd name="T79" fmla="*/ 116 h 331"/>
                <a:gd name="T80" fmla="*/ 1739 w 3249"/>
                <a:gd name="T81" fmla="*/ 123 h 331"/>
                <a:gd name="T82" fmla="*/ 1732 w 3249"/>
                <a:gd name="T83" fmla="*/ 204 h 331"/>
                <a:gd name="T84" fmla="*/ 1807 w 3249"/>
                <a:gd name="T85" fmla="*/ 162 h 331"/>
                <a:gd name="T86" fmla="*/ 2005 w 3249"/>
                <a:gd name="T87" fmla="*/ 280 h 331"/>
                <a:gd name="T88" fmla="*/ 1896 w 3249"/>
                <a:gd name="T89" fmla="*/ 104 h 331"/>
                <a:gd name="T90" fmla="*/ 1982 w 3249"/>
                <a:gd name="T91" fmla="*/ 330 h 331"/>
                <a:gd name="T92" fmla="*/ 2346 w 3249"/>
                <a:gd name="T93" fmla="*/ 257 h 331"/>
                <a:gd name="T94" fmla="*/ 2249 w 3249"/>
                <a:gd name="T95" fmla="*/ 272 h 331"/>
                <a:gd name="T96" fmla="*/ 2178 w 3249"/>
                <a:gd name="T97" fmla="*/ 273 h 331"/>
                <a:gd name="T98" fmla="*/ 2314 w 3249"/>
                <a:gd name="T99" fmla="*/ 330 h 331"/>
                <a:gd name="T100" fmla="*/ 2412 w 3249"/>
                <a:gd name="T101" fmla="*/ 209 h 331"/>
                <a:gd name="T102" fmla="*/ 2486 w 3249"/>
                <a:gd name="T103" fmla="*/ 24 h 331"/>
                <a:gd name="T104" fmla="*/ 2694 w 3249"/>
                <a:gd name="T105" fmla="*/ 175 h 331"/>
                <a:gd name="T106" fmla="*/ 3022 w 3249"/>
                <a:gd name="T107" fmla="*/ 269 h 331"/>
                <a:gd name="T108" fmla="*/ 2902 w 3249"/>
                <a:gd name="T109" fmla="*/ 237 h 331"/>
                <a:gd name="T110" fmla="*/ 2916 w 3249"/>
                <a:gd name="T111" fmla="*/ 97 h 331"/>
                <a:gd name="T112" fmla="*/ 3040 w 3249"/>
                <a:gd name="T113" fmla="*/ 30 h 331"/>
                <a:gd name="T114" fmla="*/ 2855 w 3249"/>
                <a:gd name="T115" fmla="*/ 80 h 331"/>
                <a:gd name="T116" fmla="*/ 2843 w 3249"/>
                <a:gd name="T117" fmla="*/ 263 h 331"/>
                <a:gd name="T118" fmla="*/ 3025 w 3249"/>
                <a:gd name="T119" fmla="*/ 322 h 331"/>
                <a:gd name="T120" fmla="*/ 3184 w 3249"/>
                <a:gd name="T121" fmla="*/ 19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9" h="331">
                  <a:moveTo>
                    <a:pt x="365" y="326"/>
                  </a:moveTo>
                  <a:lnTo>
                    <a:pt x="318" y="24"/>
                  </a:lnTo>
                  <a:lnTo>
                    <a:pt x="251" y="24"/>
                  </a:lnTo>
                  <a:lnTo>
                    <a:pt x="199" y="180"/>
                  </a:lnTo>
                  <a:lnTo>
                    <a:pt x="199" y="180"/>
                  </a:lnTo>
                  <a:lnTo>
                    <a:pt x="190" y="211"/>
                  </a:lnTo>
                  <a:lnTo>
                    <a:pt x="183" y="243"/>
                  </a:lnTo>
                  <a:lnTo>
                    <a:pt x="181" y="243"/>
                  </a:lnTo>
                  <a:lnTo>
                    <a:pt x="181" y="243"/>
                  </a:lnTo>
                  <a:lnTo>
                    <a:pt x="174" y="211"/>
                  </a:lnTo>
                  <a:lnTo>
                    <a:pt x="164" y="180"/>
                  </a:lnTo>
                  <a:lnTo>
                    <a:pt x="115" y="24"/>
                  </a:lnTo>
                  <a:lnTo>
                    <a:pt x="46" y="24"/>
                  </a:lnTo>
                  <a:lnTo>
                    <a:pt x="0" y="326"/>
                  </a:lnTo>
                  <a:lnTo>
                    <a:pt x="60" y="326"/>
                  </a:lnTo>
                  <a:lnTo>
                    <a:pt x="76" y="187"/>
                  </a:lnTo>
                  <a:lnTo>
                    <a:pt x="76" y="187"/>
                  </a:lnTo>
                  <a:lnTo>
                    <a:pt x="81" y="149"/>
                  </a:lnTo>
                  <a:lnTo>
                    <a:pt x="85" y="110"/>
                  </a:lnTo>
                  <a:lnTo>
                    <a:pt x="85" y="110"/>
                  </a:lnTo>
                  <a:lnTo>
                    <a:pt x="85" y="110"/>
                  </a:lnTo>
                  <a:lnTo>
                    <a:pt x="88" y="129"/>
                  </a:lnTo>
                  <a:lnTo>
                    <a:pt x="93" y="149"/>
                  </a:lnTo>
                  <a:lnTo>
                    <a:pt x="104" y="186"/>
                  </a:lnTo>
                  <a:lnTo>
                    <a:pt x="150" y="326"/>
                  </a:lnTo>
                  <a:lnTo>
                    <a:pt x="208" y="326"/>
                  </a:lnTo>
                  <a:lnTo>
                    <a:pt x="256" y="175"/>
                  </a:lnTo>
                  <a:lnTo>
                    <a:pt x="256" y="175"/>
                  </a:lnTo>
                  <a:lnTo>
                    <a:pt x="266" y="141"/>
                  </a:lnTo>
                  <a:lnTo>
                    <a:pt x="272" y="110"/>
                  </a:lnTo>
                  <a:lnTo>
                    <a:pt x="273" y="110"/>
                  </a:lnTo>
                  <a:lnTo>
                    <a:pt x="273" y="110"/>
                  </a:lnTo>
                  <a:lnTo>
                    <a:pt x="277" y="144"/>
                  </a:lnTo>
                  <a:lnTo>
                    <a:pt x="283" y="182"/>
                  </a:lnTo>
                  <a:lnTo>
                    <a:pt x="304" y="326"/>
                  </a:lnTo>
                  <a:lnTo>
                    <a:pt x="365" y="326"/>
                  </a:lnTo>
                  <a:lnTo>
                    <a:pt x="365" y="326"/>
                  </a:lnTo>
                  <a:close/>
                  <a:moveTo>
                    <a:pt x="582" y="326"/>
                  </a:moveTo>
                  <a:lnTo>
                    <a:pt x="582" y="326"/>
                  </a:lnTo>
                  <a:lnTo>
                    <a:pt x="580" y="269"/>
                  </a:lnTo>
                  <a:lnTo>
                    <a:pt x="580" y="176"/>
                  </a:lnTo>
                  <a:lnTo>
                    <a:pt x="580" y="176"/>
                  </a:lnTo>
                  <a:lnTo>
                    <a:pt x="579" y="159"/>
                  </a:lnTo>
                  <a:lnTo>
                    <a:pt x="577" y="144"/>
                  </a:lnTo>
                  <a:lnTo>
                    <a:pt x="574" y="138"/>
                  </a:lnTo>
                  <a:lnTo>
                    <a:pt x="571" y="131"/>
                  </a:lnTo>
                  <a:lnTo>
                    <a:pt x="567" y="126"/>
                  </a:lnTo>
                  <a:lnTo>
                    <a:pt x="562" y="120"/>
                  </a:lnTo>
                  <a:lnTo>
                    <a:pt x="556" y="115"/>
                  </a:lnTo>
                  <a:lnTo>
                    <a:pt x="549" y="111"/>
                  </a:lnTo>
                  <a:lnTo>
                    <a:pt x="542" y="108"/>
                  </a:lnTo>
                  <a:lnTo>
                    <a:pt x="533" y="105"/>
                  </a:lnTo>
                  <a:lnTo>
                    <a:pt x="524" y="103"/>
                  </a:lnTo>
                  <a:lnTo>
                    <a:pt x="514" y="100"/>
                  </a:lnTo>
                  <a:lnTo>
                    <a:pt x="502" y="99"/>
                  </a:lnTo>
                  <a:lnTo>
                    <a:pt x="489" y="99"/>
                  </a:lnTo>
                  <a:lnTo>
                    <a:pt x="489" y="99"/>
                  </a:lnTo>
                  <a:lnTo>
                    <a:pt x="468" y="100"/>
                  </a:lnTo>
                  <a:lnTo>
                    <a:pt x="448" y="103"/>
                  </a:lnTo>
                  <a:lnTo>
                    <a:pt x="427" y="108"/>
                  </a:lnTo>
                  <a:lnTo>
                    <a:pt x="410" y="114"/>
                  </a:lnTo>
                  <a:lnTo>
                    <a:pt x="415" y="161"/>
                  </a:lnTo>
                  <a:lnTo>
                    <a:pt x="415" y="161"/>
                  </a:lnTo>
                  <a:lnTo>
                    <a:pt x="430" y="153"/>
                  </a:lnTo>
                  <a:lnTo>
                    <a:pt x="447" y="149"/>
                  </a:lnTo>
                  <a:lnTo>
                    <a:pt x="465" y="145"/>
                  </a:lnTo>
                  <a:lnTo>
                    <a:pt x="480" y="144"/>
                  </a:lnTo>
                  <a:lnTo>
                    <a:pt x="480" y="144"/>
                  </a:lnTo>
                  <a:lnTo>
                    <a:pt x="491" y="144"/>
                  </a:lnTo>
                  <a:lnTo>
                    <a:pt x="501" y="146"/>
                  </a:lnTo>
                  <a:lnTo>
                    <a:pt x="508" y="149"/>
                  </a:lnTo>
                  <a:lnTo>
                    <a:pt x="514" y="152"/>
                  </a:lnTo>
                  <a:lnTo>
                    <a:pt x="519" y="157"/>
                  </a:lnTo>
                  <a:lnTo>
                    <a:pt x="521" y="163"/>
                  </a:lnTo>
                  <a:lnTo>
                    <a:pt x="523" y="170"/>
                  </a:lnTo>
                  <a:lnTo>
                    <a:pt x="524" y="179"/>
                  </a:lnTo>
                  <a:lnTo>
                    <a:pt x="524" y="191"/>
                  </a:lnTo>
                  <a:lnTo>
                    <a:pt x="524" y="191"/>
                  </a:lnTo>
                  <a:lnTo>
                    <a:pt x="496" y="192"/>
                  </a:lnTo>
                  <a:lnTo>
                    <a:pt x="484" y="193"/>
                  </a:lnTo>
                  <a:lnTo>
                    <a:pt x="472" y="196"/>
                  </a:lnTo>
                  <a:lnTo>
                    <a:pt x="461" y="199"/>
                  </a:lnTo>
                  <a:lnTo>
                    <a:pt x="450" y="203"/>
                  </a:lnTo>
                  <a:lnTo>
                    <a:pt x="441" y="207"/>
                  </a:lnTo>
                  <a:lnTo>
                    <a:pt x="431" y="211"/>
                  </a:lnTo>
                  <a:lnTo>
                    <a:pt x="424" y="217"/>
                  </a:lnTo>
                  <a:lnTo>
                    <a:pt x="416" y="223"/>
                  </a:lnTo>
                  <a:lnTo>
                    <a:pt x="410" y="229"/>
                  </a:lnTo>
                  <a:lnTo>
                    <a:pt x="406" y="237"/>
                  </a:lnTo>
                  <a:lnTo>
                    <a:pt x="401" y="245"/>
                  </a:lnTo>
                  <a:lnTo>
                    <a:pt x="398" y="254"/>
                  </a:lnTo>
                  <a:lnTo>
                    <a:pt x="396" y="262"/>
                  </a:lnTo>
                  <a:lnTo>
                    <a:pt x="396" y="272"/>
                  </a:lnTo>
                  <a:lnTo>
                    <a:pt x="396" y="272"/>
                  </a:lnTo>
                  <a:lnTo>
                    <a:pt x="397" y="285"/>
                  </a:lnTo>
                  <a:lnTo>
                    <a:pt x="400" y="296"/>
                  </a:lnTo>
                  <a:lnTo>
                    <a:pt x="406" y="307"/>
                  </a:lnTo>
                  <a:lnTo>
                    <a:pt x="413" y="315"/>
                  </a:lnTo>
                  <a:lnTo>
                    <a:pt x="421" y="321"/>
                  </a:lnTo>
                  <a:lnTo>
                    <a:pt x="432" y="326"/>
                  </a:lnTo>
                  <a:lnTo>
                    <a:pt x="444" y="330"/>
                  </a:lnTo>
                  <a:lnTo>
                    <a:pt x="459" y="331"/>
                  </a:lnTo>
                  <a:lnTo>
                    <a:pt x="459" y="331"/>
                  </a:lnTo>
                  <a:lnTo>
                    <a:pt x="471" y="330"/>
                  </a:lnTo>
                  <a:lnTo>
                    <a:pt x="483" y="327"/>
                  </a:lnTo>
                  <a:lnTo>
                    <a:pt x="494" y="324"/>
                  </a:lnTo>
                  <a:lnTo>
                    <a:pt x="503" y="319"/>
                  </a:lnTo>
                  <a:lnTo>
                    <a:pt x="512" y="313"/>
                  </a:lnTo>
                  <a:lnTo>
                    <a:pt x="519" y="305"/>
                  </a:lnTo>
                  <a:lnTo>
                    <a:pt x="525" y="297"/>
                  </a:lnTo>
                  <a:lnTo>
                    <a:pt x="530" y="289"/>
                  </a:lnTo>
                  <a:lnTo>
                    <a:pt x="530" y="289"/>
                  </a:lnTo>
                  <a:lnTo>
                    <a:pt x="530" y="289"/>
                  </a:lnTo>
                  <a:lnTo>
                    <a:pt x="529" y="307"/>
                  </a:lnTo>
                  <a:lnTo>
                    <a:pt x="529" y="326"/>
                  </a:lnTo>
                  <a:lnTo>
                    <a:pt x="582" y="326"/>
                  </a:lnTo>
                  <a:lnTo>
                    <a:pt x="582" y="326"/>
                  </a:lnTo>
                  <a:close/>
                  <a:moveTo>
                    <a:pt x="524" y="233"/>
                  </a:moveTo>
                  <a:lnTo>
                    <a:pt x="524" y="233"/>
                  </a:lnTo>
                  <a:lnTo>
                    <a:pt x="523" y="243"/>
                  </a:lnTo>
                  <a:lnTo>
                    <a:pt x="520" y="252"/>
                  </a:lnTo>
                  <a:lnTo>
                    <a:pt x="517" y="262"/>
                  </a:lnTo>
                  <a:lnTo>
                    <a:pt x="511" y="270"/>
                  </a:lnTo>
                  <a:lnTo>
                    <a:pt x="503" y="277"/>
                  </a:lnTo>
                  <a:lnTo>
                    <a:pt x="496" y="283"/>
                  </a:lnTo>
                  <a:lnTo>
                    <a:pt x="486" y="285"/>
                  </a:lnTo>
                  <a:lnTo>
                    <a:pt x="477" y="286"/>
                  </a:lnTo>
                  <a:lnTo>
                    <a:pt x="477" y="286"/>
                  </a:lnTo>
                  <a:lnTo>
                    <a:pt x="471" y="286"/>
                  </a:lnTo>
                  <a:lnTo>
                    <a:pt x="466" y="285"/>
                  </a:lnTo>
                  <a:lnTo>
                    <a:pt x="461" y="283"/>
                  </a:lnTo>
                  <a:lnTo>
                    <a:pt x="457" y="280"/>
                  </a:lnTo>
                  <a:lnTo>
                    <a:pt x="454" y="277"/>
                  </a:lnTo>
                  <a:lnTo>
                    <a:pt x="451" y="273"/>
                  </a:lnTo>
                  <a:lnTo>
                    <a:pt x="450" y="268"/>
                  </a:lnTo>
                  <a:lnTo>
                    <a:pt x="450" y="263"/>
                  </a:lnTo>
                  <a:lnTo>
                    <a:pt x="450" y="263"/>
                  </a:lnTo>
                  <a:lnTo>
                    <a:pt x="450" y="256"/>
                  </a:lnTo>
                  <a:lnTo>
                    <a:pt x="453" y="250"/>
                  </a:lnTo>
                  <a:lnTo>
                    <a:pt x="457" y="244"/>
                  </a:lnTo>
                  <a:lnTo>
                    <a:pt x="465" y="239"/>
                  </a:lnTo>
                  <a:lnTo>
                    <a:pt x="474" y="234"/>
                  </a:lnTo>
                  <a:lnTo>
                    <a:pt x="486" y="231"/>
                  </a:lnTo>
                  <a:lnTo>
                    <a:pt x="503" y="228"/>
                  </a:lnTo>
                  <a:lnTo>
                    <a:pt x="524" y="228"/>
                  </a:lnTo>
                  <a:lnTo>
                    <a:pt x="524" y="233"/>
                  </a:lnTo>
                  <a:lnTo>
                    <a:pt x="524" y="233"/>
                  </a:lnTo>
                  <a:close/>
                  <a:moveTo>
                    <a:pt x="807" y="326"/>
                  </a:moveTo>
                  <a:lnTo>
                    <a:pt x="807" y="326"/>
                  </a:lnTo>
                  <a:lnTo>
                    <a:pt x="806" y="269"/>
                  </a:lnTo>
                  <a:lnTo>
                    <a:pt x="806" y="176"/>
                  </a:lnTo>
                  <a:lnTo>
                    <a:pt x="806" y="176"/>
                  </a:lnTo>
                  <a:lnTo>
                    <a:pt x="805" y="159"/>
                  </a:lnTo>
                  <a:lnTo>
                    <a:pt x="801" y="144"/>
                  </a:lnTo>
                  <a:lnTo>
                    <a:pt x="799" y="138"/>
                  </a:lnTo>
                  <a:lnTo>
                    <a:pt x="795" y="131"/>
                  </a:lnTo>
                  <a:lnTo>
                    <a:pt x="791" y="126"/>
                  </a:lnTo>
                  <a:lnTo>
                    <a:pt x="787" y="120"/>
                  </a:lnTo>
                  <a:lnTo>
                    <a:pt x="781" y="115"/>
                  </a:lnTo>
                  <a:lnTo>
                    <a:pt x="775" y="111"/>
                  </a:lnTo>
                  <a:lnTo>
                    <a:pt x="767" y="108"/>
                  </a:lnTo>
                  <a:lnTo>
                    <a:pt x="759" y="105"/>
                  </a:lnTo>
                  <a:lnTo>
                    <a:pt x="749" y="103"/>
                  </a:lnTo>
                  <a:lnTo>
                    <a:pt x="738" y="100"/>
                  </a:lnTo>
                  <a:lnTo>
                    <a:pt x="726" y="99"/>
                  </a:lnTo>
                  <a:lnTo>
                    <a:pt x="714" y="99"/>
                  </a:lnTo>
                  <a:lnTo>
                    <a:pt x="714" y="99"/>
                  </a:lnTo>
                  <a:lnTo>
                    <a:pt x="693" y="100"/>
                  </a:lnTo>
                  <a:lnTo>
                    <a:pt x="672" y="103"/>
                  </a:lnTo>
                  <a:lnTo>
                    <a:pt x="653" y="108"/>
                  </a:lnTo>
                  <a:lnTo>
                    <a:pt x="635" y="114"/>
                  </a:lnTo>
                  <a:lnTo>
                    <a:pt x="640" y="161"/>
                  </a:lnTo>
                  <a:lnTo>
                    <a:pt x="640" y="161"/>
                  </a:lnTo>
                  <a:lnTo>
                    <a:pt x="655" y="153"/>
                  </a:lnTo>
                  <a:lnTo>
                    <a:pt x="672" y="149"/>
                  </a:lnTo>
                  <a:lnTo>
                    <a:pt x="689" y="145"/>
                  </a:lnTo>
                  <a:lnTo>
                    <a:pt x="705" y="144"/>
                  </a:lnTo>
                  <a:lnTo>
                    <a:pt x="705" y="144"/>
                  </a:lnTo>
                  <a:lnTo>
                    <a:pt x="717" y="144"/>
                  </a:lnTo>
                  <a:lnTo>
                    <a:pt x="725" y="146"/>
                  </a:lnTo>
                  <a:lnTo>
                    <a:pt x="732" y="149"/>
                  </a:lnTo>
                  <a:lnTo>
                    <a:pt x="738" y="152"/>
                  </a:lnTo>
                  <a:lnTo>
                    <a:pt x="743" y="157"/>
                  </a:lnTo>
                  <a:lnTo>
                    <a:pt x="746" y="163"/>
                  </a:lnTo>
                  <a:lnTo>
                    <a:pt x="748" y="170"/>
                  </a:lnTo>
                  <a:lnTo>
                    <a:pt x="748" y="179"/>
                  </a:lnTo>
                  <a:lnTo>
                    <a:pt x="748" y="191"/>
                  </a:lnTo>
                  <a:lnTo>
                    <a:pt x="748" y="191"/>
                  </a:lnTo>
                  <a:lnTo>
                    <a:pt x="722" y="192"/>
                  </a:lnTo>
                  <a:lnTo>
                    <a:pt x="708" y="193"/>
                  </a:lnTo>
                  <a:lnTo>
                    <a:pt x="696" y="196"/>
                  </a:lnTo>
                  <a:lnTo>
                    <a:pt x="685" y="199"/>
                  </a:lnTo>
                  <a:lnTo>
                    <a:pt x="674" y="203"/>
                  </a:lnTo>
                  <a:lnTo>
                    <a:pt x="665" y="207"/>
                  </a:lnTo>
                  <a:lnTo>
                    <a:pt x="656" y="211"/>
                  </a:lnTo>
                  <a:lnTo>
                    <a:pt x="648" y="217"/>
                  </a:lnTo>
                  <a:lnTo>
                    <a:pt x="641" y="223"/>
                  </a:lnTo>
                  <a:lnTo>
                    <a:pt x="635" y="229"/>
                  </a:lnTo>
                  <a:lnTo>
                    <a:pt x="630" y="237"/>
                  </a:lnTo>
                  <a:lnTo>
                    <a:pt x="626" y="245"/>
                  </a:lnTo>
                  <a:lnTo>
                    <a:pt x="623" y="254"/>
                  </a:lnTo>
                  <a:lnTo>
                    <a:pt x="621" y="262"/>
                  </a:lnTo>
                  <a:lnTo>
                    <a:pt x="620" y="272"/>
                  </a:lnTo>
                  <a:lnTo>
                    <a:pt x="620" y="272"/>
                  </a:lnTo>
                  <a:lnTo>
                    <a:pt x="621" y="285"/>
                  </a:lnTo>
                  <a:lnTo>
                    <a:pt x="625" y="296"/>
                  </a:lnTo>
                  <a:lnTo>
                    <a:pt x="630" y="307"/>
                  </a:lnTo>
                  <a:lnTo>
                    <a:pt x="637" y="315"/>
                  </a:lnTo>
                  <a:lnTo>
                    <a:pt x="646" y="321"/>
                  </a:lnTo>
                  <a:lnTo>
                    <a:pt x="656" y="326"/>
                  </a:lnTo>
                  <a:lnTo>
                    <a:pt x="670" y="330"/>
                  </a:lnTo>
                  <a:lnTo>
                    <a:pt x="684" y="331"/>
                  </a:lnTo>
                  <a:lnTo>
                    <a:pt x="684" y="331"/>
                  </a:lnTo>
                  <a:lnTo>
                    <a:pt x="696" y="330"/>
                  </a:lnTo>
                  <a:lnTo>
                    <a:pt x="707" y="327"/>
                  </a:lnTo>
                  <a:lnTo>
                    <a:pt x="718" y="324"/>
                  </a:lnTo>
                  <a:lnTo>
                    <a:pt x="728" y="319"/>
                  </a:lnTo>
                  <a:lnTo>
                    <a:pt x="736" y="313"/>
                  </a:lnTo>
                  <a:lnTo>
                    <a:pt x="743" y="305"/>
                  </a:lnTo>
                  <a:lnTo>
                    <a:pt x="749" y="297"/>
                  </a:lnTo>
                  <a:lnTo>
                    <a:pt x="754" y="289"/>
                  </a:lnTo>
                  <a:lnTo>
                    <a:pt x="755" y="289"/>
                  </a:lnTo>
                  <a:lnTo>
                    <a:pt x="755" y="289"/>
                  </a:lnTo>
                  <a:lnTo>
                    <a:pt x="753" y="307"/>
                  </a:lnTo>
                  <a:lnTo>
                    <a:pt x="753" y="326"/>
                  </a:lnTo>
                  <a:lnTo>
                    <a:pt x="807" y="326"/>
                  </a:lnTo>
                  <a:lnTo>
                    <a:pt x="807" y="326"/>
                  </a:lnTo>
                  <a:close/>
                  <a:moveTo>
                    <a:pt x="748" y="233"/>
                  </a:moveTo>
                  <a:lnTo>
                    <a:pt x="748" y="233"/>
                  </a:lnTo>
                  <a:lnTo>
                    <a:pt x="748" y="243"/>
                  </a:lnTo>
                  <a:lnTo>
                    <a:pt x="744" y="252"/>
                  </a:lnTo>
                  <a:lnTo>
                    <a:pt x="741" y="262"/>
                  </a:lnTo>
                  <a:lnTo>
                    <a:pt x="735" y="270"/>
                  </a:lnTo>
                  <a:lnTo>
                    <a:pt x="729" y="277"/>
                  </a:lnTo>
                  <a:lnTo>
                    <a:pt x="720" y="283"/>
                  </a:lnTo>
                  <a:lnTo>
                    <a:pt x="711" y="285"/>
                  </a:lnTo>
                  <a:lnTo>
                    <a:pt x="701" y="286"/>
                  </a:lnTo>
                  <a:lnTo>
                    <a:pt x="701" y="286"/>
                  </a:lnTo>
                  <a:lnTo>
                    <a:pt x="695" y="286"/>
                  </a:lnTo>
                  <a:lnTo>
                    <a:pt x="690" y="285"/>
                  </a:lnTo>
                  <a:lnTo>
                    <a:pt x="685" y="283"/>
                  </a:lnTo>
                  <a:lnTo>
                    <a:pt x="682" y="280"/>
                  </a:lnTo>
                  <a:lnTo>
                    <a:pt x="679" y="277"/>
                  </a:lnTo>
                  <a:lnTo>
                    <a:pt x="677" y="273"/>
                  </a:lnTo>
                  <a:lnTo>
                    <a:pt x="676" y="268"/>
                  </a:lnTo>
                  <a:lnTo>
                    <a:pt x="674" y="263"/>
                  </a:lnTo>
                  <a:lnTo>
                    <a:pt x="674" y="263"/>
                  </a:lnTo>
                  <a:lnTo>
                    <a:pt x="676" y="256"/>
                  </a:lnTo>
                  <a:lnTo>
                    <a:pt x="678" y="250"/>
                  </a:lnTo>
                  <a:lnTo>
                    <a:pt x="682" y="244"/>
                  </a:lnTo>
                  <a:lnTo>
                    <a:pt x="689" y="239"/>
                  </a:lnTo>
                  <a:lnTo>
                    <a:pt x="699" y="234"/>
                  </a:lnTo>
                  <a:lnTo>
                    <a:pt x="712" y="231"/>
                  </a:lnTo>
                  <a:lnTo>
                    <a:pt x="728" y="228"/>
                  </a:lnTo>
                  <a:lnTo>
                    <a:pt x="748" y="228"/>
                  </a:lnTo>
                  <a:lnTo>
                    <a:pt x="748" y="233"/>
                  </a:lnTo>
                  <a:lnTo>
                    <a:pt x="748" y="233"/>
                  </a:lnTo>
                  <a:close/>
                  <a:moveTo>
                    <a:pt x="996" y="257"/>
                  </a:moveTo>
                  <a:lnTo>
                    <a:pt x="996" y="257"/>
                  </a:lnTo>
                  <a:lnTo>
                    <a:pt x="995" y="245"/>
                  </a:lnTo>
                  <a:lnTo>
                    <a:pt x="993" y="234"/>
                  </a:lnTo>
                  <a:lnTo>
                    <a:pt x="988" y="225"/>
                  </a:lnTo>
                  <a:lnTo>
                    <a:pt x="982" y="217"/>
                  </a:lnTo>
                  <a:lnTo>
                    <a:pt x="975" y="211"/>
                  </a:lnTo>
                  <a:lnTo>
                    <a:pt x="968" y="207"/>
                  </a:lnTo>
                  <a:lnTo>
                    <a:pt x="959" y="202"/>
                  </a:lnTo>
                  <a:lnTo>
                    <a:pt x="951" y="198"/>
                  </a:lnTo>
                  <a:lnTo>
                    <a:pt x="934" y="191"/>
                  </a:lnTo>
                  <a:lnTo>
                    <a:pt x="919" y="185"/>
                  </a:lnTo>
                  <a:lnTo>
                    <a:pt x="913" y="181"/>
                  </a:lnTo>
                  <a:lnTo>
                    <a:pt x="910" y="176"/>
                  </a:lnTo>
                  <a:lnTo>
                    <a:pt x="906" y="172"/>
                  </a:lnTo>
                  <a:lnTo>
                    <a:pt x="905" y="166"/>
                  </a:lnTo>
                  <a:lnTo>
                    <a:pt x="905" y="166"/>
                  </a:lnTo>
                  <a:lnTo>
                    <a:pt x="906" y="161"/>
                  </a:lnTo>
                  <a:lnTo>
                    <a:pt x="907" y="156"/>
                  </a:lnTo>
                  <a:lnTo>
                    <a:pt x="910" y="152"/>
                  </a:lnTo>
                  <a:lnTo>
                    <a:pt x="913" y="149"/>
                  </a:lnTo>
                  <a:lnTo>
                    <a:pt x="918" y="146"/>
                  </a:lnTo>
                  <a:lnTo>
                    <a:pt x="924" y="144"/>
                  </a:lnTo>
                  <a:lnTo>
                    <a:pt x="930" y="143"/>
                  </a:lnTo>
                  <a:lnTo>
                    <a:pt x="939" y="143"/>
                  </a:lnTo>
                  <a:lnTo>
                    <a:pt x="939" y="143"/>
                  </a:lnTo>
                  <a:lnTo>
                    <a:pt x="948" y="143"/>
                  </a:lnTo>
                  <a:lnTo>
                    <a:pt x="959" y="144"/>
                  </a:lnTo>
                  <a:lnTo>
                    <a:pt x="980" y="149"/>
                  </a:lnTo>
                  <a:lnTo>
                    <a:pt x="981" y="104"/>
                  </a:lnTo>
                  <a:lnTo>
                    <a:pt x="981" y="104"/>
                  </a:lnTo>
                  <a:lnTo>
                    <a:pt x="960" y="100"/>
                  </a:lnTo>
                  <a:lnTo>
                    <a:pt x="941" y="99"/>
                  </a:lnTo>
                  <a:lnTo>
                    <a:pt x="941" y="99"/>
                  </a:lnTo>
                  <a:lnTo>
                    <a:pt x="929" y="99"/>
                  </a:lnTo>
                  <a:lnTo>
                    <a:pt x="918" y="100"/>
                  </a:lnTo>
                  <a:lnTo>
                    <a:pt x="908" y="103"/>
                  </a:lnTo>
                  <a:lnTo>
                    <a:pt x="900" y="105"/>
                  </a:lnTo>
                  <a:lnTo>
                    <a:pt x="892" y="108"/>
                  </a:lnTo>
                  <a:lnTo>
                    <a:pt x="883" y="111"/>
                  </a:lnTo>
                  <a:lnTo>
                    <a:pt x="876" y="116"/>
                  </a:lnTo>
                  <a:lnTo>
                    <a:pt x="870" y="121"/>
                  </a:lnTo>
                  <a:lnTo>
                    <a:pt x="865" y="126"/>
                  </a:lnTo>
                  <a:lnTo>
                    <a:pt x="860" y="131"/>
                  </a:lnTo>
                  <a:lnTo>
                    <a:pt x="855" y="137"/>
                  </a:lnTo>
                  <a:lnTo>
                    <a:pt x="852" y="143"/>
                  </a:lnTo>
                  <a:lnTo>
                    <a:pt x="849" y="150"/>
                  </a:lnTo>
                  <a:lnTo>
                    <a:pt x="848" y="156"/>
                  </a:lnTo>
                  <a:lnTo>
                    <a:pt x="847" y="163"/>
                  </a:lnTo>
                  <a:lnTo>
                    <a:pt x="847" y="170"/>
                  </a:lnTo>
                  <a:lnTo>
                    <a:pt x="847" y="170"/>
                  </a:lnTo>
                  <a:lnTo>
                    <a:pt x="847" y="184"/>
                  </a:lnTo>
                  <a:lnTo>
                    <a:pt x="851" y="194"/>
                  </a:lnTo>
                  <a:lnTo>
                    <a:pt x="854" y="203"/>
                  </a:lnTo>
                  <a:lnTo>
                    <a:pt x="860" y="211"/>
                  </a:lnTo>
                  <a:lnTo>
                    <a:pt x="867" y="217"/>
                  </a:lnTo>
                  <a:lnTo>
                    <a:pt x="875" y="222"/>
                  </a:lnTo>
                  <a:lnTo>
                    <a:pt x="883" y="227"/>
                  </a:lnTo>
                  <a:lnTo>
                    <a:pt x="892" y="229"/>
                  </a:lnTo>
                  <a:lnTo>
                    <a:pt x="907" y="235"/>
                  </a:lnTo>
                  <a:lnTo>
                    <a:pt x="922" y="243"/>
                  </a:lnTo>
                  <a:lnTo>
                    <a:pt x="928" y="246"/>
                  </a:lnTo>
                  <a:lnTo>
                    <a:pt x="933" y="250"/>
                  </a:lnTo>
                  <a:lnTo>
                    <a:pt x="935" y="256"/>
                  </a:lnTo>
                  <a:lnTo>
                    <a:pt x="936" y="263"/>
                  </a:lnTo>
                  <a:lnTo>
                    <a:pt x="936" y="263"/>
                  </a:lnTo>
                  <a:lnTo>
                    <a:pt x="935" y="268"/>
                  </a:lnTo>
                  <a:lnTo>
                    <a:pt x="934" y="273"/>
                  </a:lnTo>
                  <a:lnTo>
                    <a:pt x="930" y="277"/>
                  </a:lnTo>
                  <a:lnTo>
                    <a:pt x="927" y="280"/>
                  </a:lnTo>
                  <a:lnTo>
                    <a:pt x="920" y="283"/>
                  </a:lnTo>
                  <a:lnTo>
                    <a:pt x="914" y="285"/>
                  </a:lnTo>
                  <a:lnTo>
                    <a:pt x="907" y="286"/>
                  </a:lnTo>
                  <a:lnTo>
                    <a:pt x="900" y="286"/>
                  </a:lnTo>
                  <a:lnTo>
                    <a:pt x="900" y="286"/>
                  </a:lnTo>
                  <a:lnTo>
                    <a:pt x="887" y="286"/>
                  </a:lnTo>
                  <a:lnTo>
                    <a:pt x="875" y="284"/>
                  </a:lnTo>
                  <a:lnTo>
                    <a:pt x="852" y="280"/>
                  </a:lnTo>
                  <a:lnTo>
                    <a:pt x="851" y="326"/>
                  </a:lnTo>
                  <a:lnTo>
                    <a:pt x="851" y="326"/>
                  </a:lnTo>
                  <a:lnTo>
                    <a:pt x="873" y="330"/>
                  </a:lnTo>
                  <a:lnTo>
                    <a:pt x="898" y="331"/>
                  </a:lnTo>
                  <a:lnTo>
                    <a:pt x="898" y="331"/>
                  </a:lnTo>
                  <a:lnTo>
                    <a:pt x="919" y="330"/>
                  </a:lnTo>
                  <a:lnTo>
                    <a:pt x="929" y="327"/>
                  </a:lnTo>
                  <a:lnTo>
                    <a:pt x="939" y="325"/>
                  </a:lnTo>
                  <a:lnTo>
                    <a:pt x="947" y="322"/>
                  </a:lnTo>
                  <a:lnTo>
                    <a:pt x="955" y="319"/>
                  </a:lnTo>
                  <a:lnTo>
                    <a:pt x="963" y="315"/>
                  </a:lnTo>
                  <a:lnTo>
                    <a:pt x="970" y="310"/>
                  </a:lnTo>
                  <a:lnTo>
                    <a:pt x="976" y="305"/>
                  </a:lnTo>
                  <a:lnTo>
                    <a:pt x="981" y="299"/>
                  </a:lnTo>
                  <a:lnTo>
                    <a:pt x="986" y="293"/>
                  </a:lnTo>
                  <a:lnTo>
                    <a:pt x="989" y="287"/>
                  </a:lnTo>
                  <a:lnTo>
                    <a:pt x="993" y="280"/>
                  </a:lnTo>
                  <a:lnTo>
                    <a:pt x="994" y="273"/>
                  </a:lnTo>
                  <a:lnTo>
                    <a:pt x="995" y="266"/>
                  </a:lnTo>
                  <a:lnTo>
                    <a:pt x="996" y="257"/>
                  </a:lnTo>
                  <a:lnTo>
                    <a:pt x="996" y="257"/>
                  </a:lnTo>
                  <a:close/>
                  <a:moveTo>
                    <a:pt x="1165" y="325"/>
                  </a:moveTo>
                  <a:lnTo>
                    <a:pt x="1165" y="279"/>
                  </a:lnTo>
                  <a:lnTo>
                    <a:pt x="1165" y="279"/>
                  </a:lnTo>
                  <a:lnTo>
                    <a:pt x="1152" y="281"/>
                  </a:lnTo>
                  <a:lnTo>
                    <a:pt x="1138" y="283"/>
                  </a:lnTo>
                  <a:lnTo>
                    <a:pt x="1138" y="283"/>
                  </a:lnTo>
                  <a:lnTo>
                    <a:pt x="1132" y="281"/>
                  </a:lnTo>
                  <a:lnTo>
                    <a:pt x="1125" y="280"/>
                  </a:lnTo>
                  <a:lnTo>
                    <a:pt x="1121" y="278"/>
                  </a:lnTo>
                  <a:lnTo>
                    <a:pt x="1117" y="274"/>
                  </a:lnTo>
                  <a:lnTo>
                    <a:pt x="1115" y="269"/>
                  </a:lnTo>
                  <a:lnTo>
                    <a:pt x="1113" y="263"/>
                  </a:lnTo>
                  <a:lnTo>
                    <a:pt x="1112" y="256"/>
                  </a:lnTo>
                  <a:lnTo>
                    <a:pt x="1112" y="245"/>
                  </a:lnTo>
                  <a:lnTo>
                    <a:pt x="1112" y="149"/>
                  </a:lnTo>
                  <a:lnTo>
                    <a:pt x="1165" y="149"/>
                  </a:lnTo>
                  <a:lnTo>
                    <a:pt x="1165" y="104"/>
                  </a:lnTo>
                  <a:lnTo>
                    <a:pt x="1112" y="104"/>
                  </a:lnTo>
                  <a:lnTo>
                    <a:pt x="1112" y="21"/>
                  </a:lnTo>
                  <a:lnTo>
                    <a:pt x="1054" y="36"/>
                  </a:lnTo>
                  <a:lnTo>
                    <a:pt x="1054" y="104"/>
                  </a:lnTo>
                  <a:lnTo>
                    <a:pt x="1017" y="104"/>
                  </a:lnTo>
                  <a:lnTo>
                    <a:pt x="1017" y="149"/>
                  </a:lnTo>
                  <a:lnTo>
                    <a:pt x="1056" y="149"/>
                  </a:lnTo>
                  <a:lnTo>
                    <a:pt x="1056" y="261"/>
                  </a:lnTo>
                  <a:lnTo>
                    <a:pt x="1056" y="261"/>
                  </a:lnTo>
                  <a:lnTo>
                    <a:pt x="1056" y="279"/>
                  </a:lnTo>
                  <a:lnTo>
                    <a:pt x="1058" y="293"/>
                  </a:lnTo>
                  <a:lnTo>
                    <a:pt x="1063" y="305"/>
                  </a:lnTo>
                  <a:lnTo>
                    <a:pt x="1065" y="310"/>
                  </a:lnTo>
                  <a:lnTo>
                    <a:pt x="1069" y="315"/>
                  </a:lnTo>
                  <a:lnTo>
                    <a:pt x="1072" y="319"/>
                  </a:lnTo>
                  <a:lnTo>
                    <a:pt x="1077" y="322"/>
                  </a:lnTo>
                  <a:lnTo>
                    <a:pt x="1082" y="325"/>
                  </a:lnTo>
                  <a:lnTo>
                    <a:pt x="1088" y="327"/>
                  </a:lnTo>
                  <a:lnTo>
                    <a:pt x="1103" y="330"/>
                  </a:lnTo>
                  <a:lnTo>
                    <a:pt x="1119" y="331"/>
                  </a:lnTo>
                  <a:lnTo>
                    <a:pt x="1119" y="331"/>
                  </a:lnTo>
                  <a:lnTo>
                    <a:pt x="1132" y="330"/>
                  </a:lnTo>
                  <a:lnTo>
                    <a:pt x="1142" y="328"/>
                  </a:lnTo>
                  <a:lnTo>
                    <a:pt x="1165" y="325"/>
                  </a:lnTo>
                  <a:lnTo>
                    <a:pt x="1165" y="325"/>
                  </a:lnTo>
                  <a:close/>
                  <a:moveTo>
                    <a:pt x="1333" y="99"/>
                  </a:moveTo>
                  <a:lnTo>
                    <a:pt x="1333" y="99"/>
                  </a:lnTo>
                  <a:lnTo>
                    <a:pt x="1320" y="99"/>
                  </a:lnTo>
                  <a:lnTo>
                    <a:pt x="1308" y="102"/>
                  </a:lnTo>
                  <a:lnTo>
                    <a:pt x="1297" y="106"/>
                  </a:lnTo>
                  <a:lnTo>
                    <a:pt x="1288" y="112"/>
                  </a:lnTo>
                  <a:lnTo>
                    <a:pt x="1280" y="120"/>
                  </a:lnTo>
                  <a:lnTo>
                    <a:pt x="1273" y="129"/>
                  </a:lnTo>
                  <a:lnTo>
                    <a:pt x="1268" y="139"/>
                  </a:lnTo>
                  <a:lnTo>
                    <a:pt x="1263" y="149"/>
                  </a:lnTo>
                  <a:lnTo>
                    <a:pt x="1262" y="149"/>
                  </a:lnTo>
                  <a:lnTo>
                    <a:pt x="1262" y="149"/>
                  </a:lnTo>
                  <a:lnTo>
                    <a:pt x="1265" y="124"/>
                  </a:lnTo>
                  <a:lnTo>
                    <a:pt x="1265" y="104"/>
                  </a:lnTo>
                  <a:lnTo>
                    <a:pt x="1212" y="104"/>
                  </a:lnTo>
                  <a:lnTo>
                    <a:pt x="1212" y="326"/>
                  </a:lnTo>
                  <a:lnTo>
                    <a:pt x="1269" y="326"/>
                  </a:lnTo>
                  <a:lnTo>
                    <a:pt x="1269" y="235"/>
                  </a:lnTo>
                  <a:lnTo>
                    <a:pt x="1269" y="235"/>
                  </a:lnTo>
                  <a:lnTo>
                    <a:pt x="1270" y="214"/>
                  </a:lnTo>
                  <a:lnTo>
                    <a:pt x="1273" y="196"/>
                  </a:lnTo>
                  <a:lnTo>
                    <a:pt x="1277" y="181"/>
                  </a:lnTo>
                  <a:lnTo>
                    <a:pt x="1281" y="175"/>
                  </a:lnTo>
                  <a:lnTo>
                    <a:pt x="1285" y="169"/>
                  </a:lnTo>
                  <a:lnTo>
                    <a:pt x="1288" y="164"/>
                  </a:lnTo>
                  <a:lnTo>
                    <a:pt x="1293" y="161"/>
                  </a:lnTo>
                  <a:lnTo>
                    <a:pt x="1298" y="158"/>
                  </a:lnTo>
                  <a:lnTo>
                    <a:pt x="1304" y="156"/>
                  </a:lnTo>
                  <a:lnTo>
                    <a:pt x="1310" y="155"/>
                  </a:lnTo>
                  <a:lnTo>
                    <a:pt x="1316" y="155"/>
                  </a:lnTo>
                  <a:lnTo>
                    <a:pt x="1323" y="155"/>
                  </a:lnTo>
                  <a:lnTo>
                    <a:pt x="1330" y="156"/>
                  </a:lnTo>
                  <a:lnTo>
                    <a:pt x="1333" y="99"/>
                  </a:lnTo>
                  <a:lnTo>
                    <a:pt x="1333" y="99"/>
                  </a:lnTo>
                  <a:close/>
                  <a:moveTo>
                    <a:pt x="1434" y="41"/>
                  </a:moveTo>
                  <a:lnTo>
                    <a:pt x="1434" y="41"/>
                  </a:lnTo>
                  <a:lnTo>
                    <a:pt x="1434" y="34"/>
                  </a:lnTo>
                  <a:lnTo>
                    <a:pt x="1432" y="28"/>
                  </a:lnTo>
                  <a:lnTo>
                    <a:pt x="1428" y="22"/>
                  </a:lnTo>
                  <a:lnTo>
                    <a:pt x="1425" y="17"/>
                  </a:lnTo>
                  <a:lnTo>
                    <a:pt x="1419" y="12"/>
                  </a:lnTo>
                  <a:lnTo>
                    <a:pt x="1412" y="9"/>
                  </a:lnTo>
                  <a:lnTo>
                    <a:pt x="1406" y="7"/>
                  </a:lnTo>
                  <a:lnTo>
                    <a:pt x="1399" y="6"/>
                  </a:lnTo>
                  <a:lnTo>
                    <a:pt x="1399" y="6"/>
                  </a:lnTo>
                  <a:lnTo>
                    <a:pt x="1392" y="7"/>
                  </a:lnTo>
                  <a:lnTo>
                    <a:pt x="1385" y="10"/>
                  </a:lnTo>
                  <a:lnTo>
                    <a:pt x="1379" y="12"/>
                  </a:lnTo>
                  <a:lnTo>
                    <a:pt x="1374" y="17"/>
                  </a:lnTo>
                  <a:lnTo>
                    <a:pt x="1369" y="22"/>
                  </a:lnTo>
                  <a:lnTo>
                    <a:pt x="1367" y="28"/>
                  </a:lnTo>
                  <a:lnTo>
                    <a:pt x="1364" y="34"/>
                  </a:lnTo>
                  <a:lnTo>
                    <a:pt x="1363" y="41"/>
                  </a:lnTo>
                  <a:lnTo>
                    <a:pt x="1363" y="41"/>
                  </a:lnTo>
                  <a:lnTo>
                    <a:pt x="1364" y="48"/>
                  </a:lnTo>
                  <a:lnTo>
                    <a:pt x="1367" y="54"/>
                  </a:lnTo>
                  <a:lnTo>
                    <a:pt x="1369" y="61"/>
                  </a:lnTo>
                  <a:lnTo>
                    <a:pt x="1374" y="65"/>
                  </a:lnTo>
                  <a:lnTo>
                    <a:pt x="1379" y="70"/>
                  </a:lnTo>
                  <a:lnTo>
                    <a:pt x="1385" y="73"/>
                  </a:lnTo>
                  <a:lnTo>
                    <a:pt x="1392" y="75"/>
                  </a:lnTo>
                  <a:lnTo>
                    <a:pt x="1399" y="76"/>
                  </a:lnTo>
                  <a:lnTo>
                    <a:pt x="1399" y="76"/>
                  </a:lnTo>
                  <a:lnTo>
                    <a:pt x="1406" y="75"/>
                  </a:lnTo>
                  <a:lnTo>
                    <a:pt x="1412" y="73"/>
                  </a:lnTo>
                  <a:lnTo>
                    <a:pt x="1419" y="70"/>
                  </a:lnTo>
                  <a:lnTo>
                    <a:pt x="1425" y="65"/>
                  </a:lnTo>
                  <a:lnTo>
                    <a:pt x="1428" y="61"/>
                  </a:lnTo>
                  <a:lnTo>
                    <a:pt x="1432" y="54"/>
                  </a:lnTo>
                  <a:lnTo>
                    <a:pt x="1434" y="48"/>
                  </a:lnTo>
                  <a:lnTo>
                    <a:pt x="1434" y="41"/>
                  </a:lnTo>
                  <a:lnTo>
                    <a:pt x="1434" y="41"/>
                  </a:lnTo>
                  <a:close/>
                  <a:moveTo>
                    <a:pt x="1427" y="326"/>
                  </a:moveTo>
                  <a:lnTo>
                    <a:pt x="1427" y="104"/>
                  </a:lnTo>
                  <a:lnTo>
                    <a:pt x="1370" y="104"/>
                  </a:lnTo>
                  <a:lnTo>
                    <a:pt x="1370" y="326"/>
                  </a:lnTo>
                  <a:lnTo>
                    <a:pt x="1427" y="326"/>
                  </a:lnTo>
                  <a:lnTo>
                    <a:pt x="1427" y="326"/>
                  </a:lnTo>
                  <a:close/>
                  <a:moveTo>
                    <a:pt x="1630" y="320"/>
                  </a:moveTo>
                  <a:lnTo>
                    <a:pt x="1625" y="272"/>
                  </a:lnTo>
                  <a:lnTo>
                    <a:pt x="1625" y="272"/>
                  </a:lnTo>
                  <a:lnTo>
                    <a:pt x="1615" y="275"/>
                  </a:lnTo>
                  <a:lnTo>
                    <a:pt x="1604" y="278"/>
                  </a:lnTo>
                  <a:lnTo>
                    <a:pt x="1592" y="280"/>
                  </a:lnTo>
                  <a:lnTo>
                    <a:pt x="1581" y="280"/>
                  </a:lnTo>
                  <a:lnTo>
                    <a:pt x="1581" y="280"/>
                  </a:lnTo>
                  <a:lnTo>
                    <a:pt x="1568" y="279"/>
                  </a:lnTo>
                  <a:lnTo>
                    <a:pt x="1557" y="275"/>
                  </a:lnTo>
                  <a:lnTo>
                    <a:pt x="1548" y="270"/>
                  </a:lnTo>
                  <a:lnTo>
                    <a:pt x="1540" y="263"/>
                  </a:lnTo>
                  <a:lnTo>
                    <a:pt x="1535" y="254"/>
                  </a:lnTo>
                  <a:lnTo>
                    <a:pt x="1532" y="243"/>
                  </a:lnTo>
                  <a:lnTo>
                    <a:pt x="1529" y="231"/>
                  </a:lnTo>
                  <a:lnTo>
                    <a:pt x="1528" y="216"/>
                  </a:lnTo>
                  <a:lnTo>
                    <a:pt x="1528" y="216"/>
                  </a:lnTo>
                  <a:lnTo>
                    <a:pt x="1529" y="202"/>
                  </a:lnTo>
                  <a:lnTo>
                    <a:pt x="1532" y="188"/>
                  </a:lnTo>
                  <a:lnTo>
                    <a:pt x="1537" y="176"/>
                  </a:lnTo>
                  <a:lnTo>
                    <a:pt x="1543" y="167"/>
                  </a:lnTo>
                  <a:lnTo>
                    <a:pt x="1550" y="158"/>
                  </a:lnTo>
                  <a:lnTo>
                    <a:pt x="1560" y="152"/>
                  </a:lnTo>
                  <a:lnTo>
                    <a:pt x="1570" y="150"/>
                  </a:lnTo>
                  <a:lnTo>
                    <a:pt x="1583" y="147"/>
                  </a:lnTo>
                  <a:lnTo>
                    <a:pt x="1583" y="147"/>
                  </a:lnTo>
                  <a:lnTo>
                    <a:pt x="1593" y="149"/>
                  </a:lnTo>
                  <a:lnTo>
                    <a:pt x="1604" y="150"/>
                  </a:lnTo>
                  <a:lnTo>
                    <a:pt x="1614" y="153"/>
                  </a:lnTo>
                  <a:lnTo>
                    <a:pt x="1624" y="156"/>
                  </a:lnTo>
                  <a:lnTo>
                    <a:pt x="1628" y="106"/>
                  </a:lnTo>
                  <a:lnTo>
                    <a:pt x="1628" y="106"/>
                  </a:lnTo>
                  <a:lnTo>
                    <a:pt x="1617" y="104"/>
                  </a:lnTo>
                  <a:lnTo>
                    <a:pt x="1607" y="102"/>
                  </a:lnTo>
                  <a:lnTo>
                    <a:pt x="1595" y="100"/>
                  </a:lnTo>
                  <a:lnTo>
                    <a:pt x="1584" y="100"/>
                  </a:lnTo>
                  <a:lnTo>
                    <a:pt x="1584" y="100"/>
                  </a:lnTo>
                  <a:lnTo>
                    <a:pt x="1569" y="100"/>
                  </a:lnTo>
                  <a:lnTo>
                    <a:pt x="1556" y="103"/>
                  </a:lnTo>
                  <a:lnTo>
                    <a:pt x="1544" y="105"/>
                  </a:lnTo>
                  <a:lnTo>
                    <a:pt x="1532" y="110"/>
                  </a:lnTo>
                  <a:lnTo>
                    <a:pt x="1522" y="115"/>
                  </a:lnTo>
                  <a:lnTo>
                    <a:pt x="1513" y="121"/>
                  </a:lnTo>
                  <a:lnTo>
                    <a:pt x="1504" y="128"/>
                  </a:lnTo>
                  <a:lnTo>
                    <a:pt x="1497" y="135"/>
                  </a:lnTo>
                  <a:lnTo>
                    <a:pt x="1490" y="144"/>
                  </a:lnTo>
                  <a:lnTo>
                    <a:pt x="1485" y="153"/>
                  </a:lnTo>
                  <a:lnTo>
                    <a:pt x="1480" y="163"/>
                  </a:lnTo>
                  <a:lnTo>
                    <a:pt x="1475" y="174"/>
                  </a:lnTo>
                  <a:lnTo>
                    <a:pt x="1473" y="186"/>
                  </a:lnTo>
                  <a:lnTo>
                    <a:pt x="1470" y="197"/>
                  </a:lnTo>
                  <a:lnTo>
                    <a:pt x="1469" y="210"/>
                  </a:lnTo>
                  <a:lnTo>
                    <a:pt x="1469" y="222"/>
                  </a:lnTo>
                  <a:lnTo>
                    <a:pt x="1469" y="222"/>
                  </a:lnTo>
                  <a:lnTo>
                    <a:pt x="1469" y="237"/>
                  </a:lnTo>
                  <a:lnTo>
                    <a:pt x="1470" y="249"/>
                  </a:lnTo>
                  <a:lnTo>
                    <a:pt x="1473" y="261"/>
                  </a:lnTo>
                  <a:lnTo>
                    <a:pt x="1475" y="272"/>
                  </a:lnTo>
                  <a:lnTo>
                    <a:pt x="1480" y="281"/>
                  </a:lnTo>
                  <a:lnTo>
                    <a:pt x="1484" y="290"/>
                  </a:lnTo>
                  <a:lnTo>
                    <a:pt x="1490" y="297"/>
                  </a:lnTo>
                  <a:lnTo>
                    <a:pt x="1496" y="304"/>
                  </a:lnTo>
                  <a:lnTo>
                    <a:pt x="1503" y="310"/>
                  </a:lnTo>
                  <a:lnTo>
                    <a:pt x="1510" y="316"/>
                  </a:lnTo>
                  <a:lnTo>
                    <a:pt x="1519" y="320"/>
                  </a:lnTo>
                  <a:lnTo>
                    <a:pt x="1527" y="324"/>
                  </a:lnTo>
                  <a:lnTo>
                    <a:pt x="1537" y="326"/>
                  </a:lnTo>
                  <a:lnTo>
                    <a:pt x="1546" y="328"/>
                  </a:lnTo>
                  <a:lnTo>
                    <a:pt x="1557" y="330"/>
                  </a:lnTo>
                  <a:lnTo>
                    <a:pt x="1569" y="330"/>
                  </a:lnTo>
                  <a:lnTo>
                    <a:pt x="1569" y="330"/>
                  </a:lnTo>
                  <a:lnTo>
                    <a:pt x="1586" y="330"/>
                  </a:lnTo>
                  <a:lnTo>
                    <a:pt x="1602" y="327"/>
                  </a:lnTo>
                  <a:lnTo>
                    <a:pt x="1616" y="324"/>
                  </a:lnTo>
                  <a:lnTo>
                    <a:pt x="1630" y="320"/>
                  </a:lnTo>
                  <a:lnTo>
                    <a:pt x="1630" y="320"/>
                  </a:lnTo>
                  <a:close/>
                  <a:moveTo>
                    <a:pt x="1866" y="326"/>
                  </a:moveTo>
                  <a:lnTo>
                    <a:pt x="1866" y="170"/>
                  </a:lnTo>
                  <a:lnTo>
                    <a:pt x="1866" y="170"/>
                  </a:lnTo>
                  <a:lnTo>
                    <a:pt x="1866" y="156"/>
                  </a:lnTo>
                  <a:lnTo>
                    <a:pt x="1863" y="143"/>
                  </a:lnTo>
                  <a:lnTo>
                    <a:pt x="1859" y="131"/>
                  </a:lnTo>
                  <a:lnTo>
                    <a:pt x="1853" y="121"/>
                  </a:lnTo>
                  <a:lnTo>
                    <a:pt x="1848" y="116"/>
                  </a:lnTo>
                  <a:lnTo>
                    <a:pt x="1843" y="111"/>
                  </a:lnTo>
                  <a:lnTo>
                    <a:pt x="1838" y="108"/>
                  </a:lnTo>
                  <a:lnTo>
                    <a:pt x="1832" y="105"/>
                  </a:lnTo>
                  <a:lnTo>
                    <a:pt x="1825" y="103"/>
                  </a:lnTo>
                  <a:lnTo>
                    <a:pt x="1818" y="100"/>
                  </a:lnTo>
                  <a:lnTo>
                    <a:pt x="1809" y="99"/>
                  </a:lnTo>
                  <a:lnTo>
                    <a:pt x="1801" y="99"/>
                  </a:lnTo>
                  <a:lnTo>
                    <a:pt x="1801" y="99"/>
                  </a:lnTo>
                  <a:lnTo>
                    <a:pt x="1788" y="100"/>
                  </a:lnTo>
                  <a:lnTo>
                    <a:pt x="1777" y="103"/>
                  </a:lnTo>
                  <a:lnTo>
                    <a:pt x="1766" y="106"/>
                  </a:lnTo>
                  <a:lnTo>
                    <a:pt x="1756" y="111"/>
                  </a:lnTo>
                  <a:lnTo>
                    <a:pt x="1748" y="117"/>
                  </a:lnTo>
                  <a:lnTo>
                    <a:pt x="1739" y="123"/>
                  </a:lnTo>
                  <a:lnTo>
                    <a:pt x="1733" y="132"/>
                  </a:lnTo>
                  <a:lnTo>
                    <a:pt x="1728" y="141"/>
                  </a:lnTo>
                  <a:lnTo>
                    <a:pt x="1727" y="140"/>
                  </a:lnTo>
                  <a:lnTo>
                    <a:pt x="1727" y="140"/>
                  </a:lnTo>
                  <a:lnTo>
                    <a:pt x="1728" y="129"/>
                  </a:lnTo>
                  <a:lnTo>
                    <a:pt x="1730" y="118"/>
                  </a:lnTo>
                  <a:lnTo>
                    <a:pt x="1731" y="96"/>
                  </a:lnTo>
                  <a:lnTo>
                    <a:pt x="1731" y="0"/>
                  </a:lnTo>
                  <a:lnTo>
                    <a:pt x="1674" y="0"/>
                  </a:lnTo>
                  <a:lnTo>
                    <a:pt x="1674" y="326"/>
                  </a:lnTo>
                  <a:lnTo>
                    <a:pt x="1731" y="326"/>
                  </a:lnTo>
                  <a:lnTo>
                    <a:pt x="1731" y="219"/>
                  </a:lnTo>
                  <a:lnTo>
                    <a:pt x="1731" y="219"/>
                  </a:lnTo>
                  <a:lnTo>
                    <a:pt x="1732" y="204"/>
                  </a:lnTo>
                  <a:lnTo>
                    <a:pt x="1734" y="191"/>
                  </a:lnTo>
                  <a:lnTo>
                    <a:pt x="1739" y="179"/>
                  </a:lnTo>
                  <a:lnTo>
                    <a:pt x="1747" y="168"/>
                  </a:lnTo>
                  <a:lnTo>
                    <a:pt x="1754" y="159"/>
                  </a:lnTo>
                  <a:lnTo>
                    <a:pt x="1762" y="153"/>
                  </a:lnTo>
                  <a:lnTo>
                    <a:pt x="1772" y="149"/>
                  </a:lnTo>
                  <a:lnTo>
                    <a:pt x="1778" y="147"/>
                  </a:lnTo>
                  <a:lnTo>
                    <a:pt x="1783" y="147"/>
                  </a:lnTo>
                  <a:lnTo>
                    <a:pt x="1783" y="147"/>
                  </a:lnTo>
                  <a:lnTo>
                    <a:pt x="1790" y="147"/>
                  </a:lnTo>
                  <a:lnTo>
                    <a:pt x="1796" y="150"/>
                  </a:lnTo>
                  <a:lnTo>
                    <a:pt x="1801" y="152"/>
                  </a:lnTo>
                  <a:lnTo>
                    <a:pt x="1804" y="157"/>
                  </a:lnTo>
                  <a:lnTo>
                    <a:pt x="1807" y="162"/>
                  </a:lnTo>
                  <a:lnTo>
                    <a:pt x="1808" y="169"/>
                  </a:lnTo>
                  <a:lnTo>
                    <a:pt x="1809" y="176"/>
                  </a:lnTo>
                  <a:lnTo>
                    <a:pt x="1810" y="184"/>
                  </a:lnTo>
                  <a:lnTo>
                    <a:pt x="1810" y="326"/>
                  </a:lnTo>
                  <a:lnTo>
                    <a:pt x="1866" y="326"/>
                  </a:lnTo>
                  <a:lnTo>
                    <a:pt x="1866" y="326"/>
                  </a:lnTo>
                  <a:close/>
                  <a:moveTo>
                    <a:pt x="2044" y="325"/>
                  </a:moveTo>
                  <a:lnTo>
                    <a:pt x="2044" y="279"/>
                  </a:lnTo>
                  <a:lnTo>
                    <a:pt x="2044" y="279"/>
                  </a:lnTo>
                  <a:lnTo>
                    <a:pt x="2031" y="281"/>
                  </a:lnTo>
                  <a:lnTo>
                    <a:pt x="2017" y="283"/>
                  </a:lnTo>
                  <a:lnTo>
                    <a:pt x="2017" y="283"/>
                  </a:lnTo>
                  <a:lnTo>
                    <a:pt x="2011" y="281"/>
                  </a:lnTo>
                  <a:lnTo>
                    <a:pt x="2005" y="280"/>
                  </a:lnTo>
                  <a:lnTo>
                    <a:pt x="2000" y="278"/>
                  </a:lnTo>
                  <a:lnTo>
                    <a:pt x="1996" y="274"/>
                  </a:lnTo>
                  <a:lnTo>
                    <a:pt x="1994" y="269"/>
                  </a:lnTo>
                  <a:lnTo>
                    <a:pt x="1992" y="263"/>
                  </a:lnTo>
                  <a:lnTo>
                    <a:pt x="1991" y="256"/>
                  </a:lnTo>
                  <a:lnTo>
                    <a:pt x="1991" y="245"/>
                  </a:lnTo>
                  <a:lnTo>
                    <a:pt x="1991" y="149"/>
                  </a:lnTo>
                  <a:lnTo>
                    <a:pt x="2044" y="149"/>
                  </a:lnTo>
                  <a:lnTo>
                    <a:pt x="2044" y="104"/>
                  </a:lnTo>
                  <a:lnTo>
                    <a:pt x="1991" y="104"/>
                  </a:lnTo>
                  <a:lnTo>
                    <a:pt x="1991" y="21"/>
                  </a:lnTo>
                  <a:lnTo>
                    <a:pt x="1933" y="36"/>
                  </a:lnTo>
                  <a:lnTo>
                    <a:pt x="1933" y="104"/>
                  </a:lnTo>
                  <a:lnTo>
                    <a:pt x="1896" y="104"/>
                  </a:lnTo>
                  <a:lnTo>
                    <a:pt x="1896" y="149"/>
                  </a:lnTo>
                  <a:lnTo>
                    <a:pt x="1935" y="149"/>
                  </a:lnTo>
                  <a:lnTo>
                    <a:pt x="1935" y="261"/>
                  </a:lnTo>
                  <a:lnTo>
                    <a:pt x="1935" y="261"/>
                  </a:lnTo>
                  <a:lnTo>
                    <a:pt x="1935" y="279"/>
                  </a:lnTo>
                  <a:lnTo>
                    <a:pt x="1937" y="293"/>
                  </a:lnTo>
                  <a:lnTo>
                    <a:pt x="1942" y="305"/>
                  </a:lnTo>
                  <a:lnTo>
                    <a:pt x="1944" y="310"/>
                  </a:lnTo>
                  <a:lnTo>
                    <a:pt x="1948" y="315"/>
                  </a:lnTo>
                  <a:lnTo>
                    <a:pt x="1951" y="319"/>
                  </a:lnTo>
                  <a:lnTo>
                    <a:pt x="1956" y="322"/>
                  </a:lnTo>
                  <a:lnTo>
                    <a:pt x="1962" y="325"/>
                  </a:lnTo>
                  <a:lnTo>
                    <a:pt x="1967" y="327"/>
                  </a:lnTo>
                  <a:lnTo>
                    <a:pt x="1982" y="330"/>
                  </a:lnTo>
                  <a:lnTo>
                    <a:pt x="1999" y="331"/>
                  </a:lnTo>
                  <a:lnTo>
                    <a:pt x="1999" y="331"/>
                  </a:lnTo>
                  <a:lnTo>
                    <a:pt x="2011" y="330"/>
                  </a:lnTo>
                  <a:lnTo>
                    <a:pt x="2023" y="328"/>
                  </a:lnTo>
                  <a:lnTo>
                    <a:pt x="2044" y="325"/>
                  </a:lnTo>
                  <a:lnTo>
                    <a:pt x="2044" y="325"/>
                  </a:lnTo>
                  <a:close/>
                  <a:moveTo>
                    <a:pt x="2412" y="209"/>
                  </a:moveTo>
                  <a:lnTo>
                    <a:pt x="2412" y="24"/>
                  </a:lnTo>
                  <a:lnTo>
                    <a:pt x="2354" y="24"/>
                  </a:lnTo>
                  <a:lnTo>
                    <a:pt x="2354" y="213"/>
                  </a:lnTo>
                  <a:lnTo>
                    <a:pt x="2354" y="213"/>
                  </a:lnTo>
                  <a:lnTo>
                    <a:pt x="2353" y="231"/>
                  </a:lnTo>
                  <a:lnTo>
                    <a:pt x="2351" y="245"/>
                  </a:lnTo>
                  <a:lnTo>
                    <a:pt x="2346" y="257"/>
                  </a:lnTo>
                  <a:lnTo>
                    <a:pt x="2343" y="262"/>
                  </a:lnTo>
                  <a:lnTo>
                    <a:pt x="2340" y="267"/>
                  </a:lnTo>
                  <a:lnTo>
                    <a:pt x="2335" y="270"/>
                  </a:lnTo>
                  <a:lnTo>
                    <a:pt x="2330" y="274"/>
                  </a:lnTo>
                  <a:lnTo>
                    <a:pt x="2325" y="277"/>
                  </a:lnTo>
                  <a:lnTo>
                    <a:pt x="2319" y="279"/>
                  </a:lnTo>
                  <a:lnTo>
                    <a:pt x="2306" y="281"/>
                  </a:lnTo>
                  <a:lnTo>
                    <a:pt x="2290" y="283"/>
                  </a:lnTo>
                  <a:lnTo>
                    <a:pt x="2290" y="283"/>
                  </a:lnTo>
                  <a:lnTo>
                    <a:pt x="2273" y="281"/>
                  </a:lnTo>
                  <a:lnTo>
                    <a:pt x="2266" y="280"/>
                  </a:lnTo>
                  <a:lnTo>
                    <a:pt x="2260" y="278"/>
                  </a:lnTo>
                  <a:lnTo>
                    <a:pt x="2254" y="275"/>
                  </a:lnTo>
                  <a:lnTo>
                    <a:pt x="2249" y="272"/>
                  </a:lnTo>
                  <a:lnTo>
                    <a:pt x="2245" y="268"/>
                  </a:lnTo>
                  <a:lnTo>
                    <a:pt x="2241" y="264"/>
                  </a:lnTo>
                  <a:lnTo>
                    <a:pt x="2235" y="255"/>
                  </a:lnTo>
                  <a:lnTo>
                    <a:pt x="2231" y="244"/>
                  </a:lnTo>
                  <a:lnTo>
                    <a:pt x="2229" y="232"/>
                  </a:lnTo>
                  <a:lnTo>
                    <a:pt x="2229" y="219"/>
                  </a:lnTo>
                  <a:lnTo>
                    <a:pt x="2229" y="24"/>
                  </a:lnTo>
                  <a:lnTo>
                    <a:pt x="2171" y="24"/>
                  </a:lnTo>
                  <a:lnTo>
                    <a:pt x="2171" y="221"/>
                  </a:lnTo>
                  <a:lnTo>
                    <a:pt x="2171" y="221"/>
                  </a:lnTo>
                  <a:lnTo>
                    <a:pt x="2172" y="243"/>
                  </a:lnTo>
                  <a:lnTo>
                    <a:pt x="2173" y="254"/>
                  </a:lnTo>
                  <a:lnTo>
                    <a:pt x="2176" y="263"/>
                  </a:lnTo>
                  <a:lnTo>
                    <a:pt x="2178" y="273"/>
                  </a:lnTo>
                  <a:lnTo>
                    <a:pt x="2182" y="281"/>
                  </a:lnTo>
                  <a:lnTo>
                    <a:pt x="2187" y="290"/>
                  </a:lnTo>
                  <a:lnTo>
                    <a:pt x="2193" y="298"/>
                  </a:lnTo>
                  <a:lnTo>
                    <a:pt x="2200" y="305"/>
                  </a:lnTo>
                  <a:lnTo>
                    <a:pt x="2208" y="312"/>
                  </a:lnTo>
                  <a:lnTo>
                    <a:pt x="2218" y="318"/>
                  </a:lnTo>
                  <a:lnTo>
                    <a:pt x="2229" y="322"/>
                  </a:lnTo>
                  <a:lnTo>
                    <a:pt x="2241" y="326"/>
                  </a:lnTo>
                  <a:lnTo>
                    <a:pt x="2254" y="328"/>
                  </a:lnTo>
                  <a:lnTo>
                    <a:pt x="2270" y="331"/>
                  </a:lnTo>
                  <a:lnTo>
                    <a:pt x="2287" y="331"/>
                  </a:lnTo>
                  <a:lnTo>
                    <a:pt x="2287" y="331"/>
                  </a:lnTo>
                  <a:lnTo>
                    <a:pt x="2301" y="331"/>
                  </a:lnTo>
                  <a:lnTo>
                    <a:pt x="2314" y="330"/>
                  </a:lnTo>
                  <a:lnTo>
                    <a:pt x="2328" y="327"/>
                  </a:lnTo>
                  <a:lnTo>
                    <a:pt x="2340" y="324"/>
                  </a:lnTo>
                  <a:lnTo>
                    <a:pt x="2351" y="319"/>
                  </a:lnTo>
                  <a:lnTo>
                    <a:pt x="2361" y="314"/>
                  </a:lnTo>
                  <a:lnTo>
                    <a:pt x="2371" y="308"/>
                  </a:lnTo>
                  <a:lnTo>
                    <a:pt x="2380" y="301"/>
                  </a:lnTo>
                  <a:lnTo>
                    <a:pt x="2387" y="293"/>
                  </a:lnTo>
                  <a:lnTo>
                    <a:pt x="2393" y="284"/>
                  </a:lnTo>
                  <a:lnTo>
                    <a:pt x="2399" y="274"/>
                  </a:lnTo>
                  <a:lnTo>
                    <a:pt x="2404" y="263"/>
                  </a:lnTo>
                  <a:lnTo>
                    <a:pt x="2407" y="251"/>
                  </a:lnTo>
                  <a:lnTo>
                    <a:pt x="2410" y="238"/>
                  </a:lnTo>
                  <a:lnTo>
                    <a:pt x="2411" y="225"/>
                  </a:lnTo>
                  <a:lnTo>
                    <a:pt x="2412" y="209"/>
                  </a:lnTo>
                  <a:lnTo>
                    <a:pt x="2412" y="209"/>
                  </a:lnTo>
                  <a:close/>
                  <a:moveTo>
                    <a:pt x="2804" y="326"/>
                  </a:moveTo>
                  <a:lnTo>
                    <a:pt x="2757" y="24"/>
                  </a:lnTo>
                  <a:lnTo>
                    <a:pt x="2689" y="24"/>
                  </a:lnTo>
                  <a:lnTo>
                    <a:pt x="2638" y="180"/>
                  </a:lnTo>
                  <a:lnTo>
                    <a:pt x="2638" y="180"/>
                  </a:lnTo>
                  <a:lnTo>
                    <a:pt x="2628" y="211"/>
                  </a:lnTo>
                  <a:lnTo>
                    <a:pt x="2621" y="243"/>
                  </a:lnTo>
                  <a:lnTo>
                    <a:pt x="2621" y="243"/>
                  </a:lnTo>
                  <a:lnTo>
                    <a:pt x="2621" y="243"/>
                  </a:lnTo>
                  <a:lnTo>
                    <a:pt x="2614" y="211"/>
                  </a:lnTo>
                  <a:lnTo>
                    <a:pt x="2604" y="180"/>
                  </a:lnTo>
                  <a:lnTo>
                    <a:pt x="2553" y="24"/>
                  </a:lnTo>
                  <a:lnTo>
                    <a:pt x="2486" y="24"/>
                  </a:lnTo>
                  <a:lnTo>
                    <a:pt x="2440" y="326"/>
                  </a:lnTo>
                  <a:lnTo>
                    <a:pt x="2498" y="326"/>
                  </a:lnTo>
                  <a:lnTo>
                    <a:pt x="2515" y="187"/>
                  </a:lnTo>
                  <a:lnTo>
                    <a:pt x="2515" y="187"/>
                  </a:lnTo>
                  <a:lnTo>
                    <a:pt x="2519" y="149"/>
                  </a:lnTo>
                  <a:lnTo>
                    <a:pt x="2523" y="110"/>
                  </a:lnTo>
                  <a:lnTo>
                    <a:pt x="2524" y="110"/>
                  </a:lnTo>
                  <a:lnTo>
                    <a:pt x="2524" y="110"/>
                  </a:lnTo>
                  <a:lnTo>
                    <a:pt x="2528" y="129"/>
                  </a:lnTo>
                  <a:lnTo>
                    <a:pt x="2533" y="149"/>
                  </a:lnTo>
                  <a:lnTo>
                    <a:pt x="2544" y="186"/>
                  </a:lnTo>
                  <a:lnTo>
                    <a:pt x="2589" y="326"/>
                  </a:lnTo>
                  <a:lnTo>
                    <a:pt x="2647" y="326"/>
                  </a:lnTo>
                  <a:lnTo>
                    <a:pt x="2694" y="175"/>
                  </a:lnTo>
                  <a:lnTo>
                    <a:pt x="2694" y="175"/>
                  </a:lnTo>
                  <a:lnTo>
                    <a:pt x="2704" y="141"/>
                  </a:lnTo>
                  <a:lnTo>
                    <a:pt x="2711" y="110"/>
                  </a:lnTo>
                  <a:lnTo>
                    <a:pt x="2712" y="110"/>
                  </a:lnTo>
                  <a:lnTo>
                    <a:pt x="2712" y="110"/>
                  </a:lnTo>
                  <a:lnTo>
                    <a:pt x="2716" y="144"/>
                  </a:lnTo>
                  <a:lnTo>
                    <a:pt x="2722" y="182"/>
                  </a:lnTo>
                  <a:lnTo>
                    <a:pt x="2743" y="326"/>
                  </a:lnTo>
                  <a:lnTo>
                    <a:pt x="2804" y="326"/>
                  </a:lnTo>
                  <a:lnTo>
                    <a:pt x="2804" y="326"/>
                  </a:lnTo>
                  <a:close/>
                  <a:moveTo>
                    <a:pt x="3043" y="316"/>
                  </a:moveTo>
                  <a:lnTo>
                    <a:pt x="3036" y="264"/>
                  </a:lnTo>
                  <a:lnTo>
                    <a:pt x="3036" y="264"/>
                  </a:lnTo>
                  <a:lnTo>
                    <a:pt x="3022" y="269"/>
                  </a:lnTo>
                  <a:lnTo>
                    <a:pt x="3008" y="274"/>
                  </a:lnTo>
                  <a:lnTo>
                    <a:pt x="2992" y="277"/>
                  </a:lnTo>
                  <a:lnTo>
                    <a:pt x="2978" y="278"/>
                  </a:lnTo>
                  <a:lnTo>
                    <a:pt x="2978" y="278"/>
                  </a:lnTo>
                  <a:lnTo>
                    <a:pt x="2967" y="277"/>
                  </a:lnTo>
                  <a:lnTo>
                    <a:pt x="2956" y="275"/>
                  </a:lnTo>
                  <a:lnTo>
                    <a:pt x="2946" y="274"/>
                  </a:lnTo>
                  <a:lnTo>
                    <a:pt x="2938" y="270"/>
                  </a:lnTo>
                  <a:lnTo>
                    <a:pt x="2931" y="267"/>
                  </a:lnTo>
                  <a:lnTo>
                    <a:pt x="2923" y="262"/>
                  </a:lnTo>
                  <a:lnTo>
                    <a:pt x="2916" y="257"/>
                  </a:lnTo>
                  <a:lnTo>
                    <a:pt x="2911" y="251"/>
                  </a:lnTo>
                  <a:lnTo>
                    <a:pt x="2905" y="244"/>
                  </a:lnTo>
                  <a:lnTo>
                    <a:pt x="2902" y="237"/>
                  </a:lnTo>
                  <a:lnTo>
                    <a:pt x="2898" y="228"/>
                  </a:lnTo>
                  <a:lnTo>
                    <a:pt x="2894" y="219"/>
                  </a:lnTo>
                  <a:lnTo>
                    <a:pt x="2892" y="209"/>
                  </a:lnTo>
                  <a:lnTo>
                    <a:pt x="2891" y="198"/>
                  </a:lnTo>
                  <a:lnTo>
                    <a:pt x="2890" y="175"/>
                  </a:lnTo>
                  <a:lnTo>
                    <a:pt x="2890" y="175"/>
                  </a:lnTo>
                  <a:lnTo>
                    <a:pt x="2891" y="155"/>
                  </a:lnTo>
                  <a:lnTo>
                    <a:pt x="2892" y="144"/>
                  </a:lnTo>
                  <a:lnTo>
                    <a:pt x="2894" y="135"/>
                  </a:lnTo>
                  <a:lnTo>
                    <a:pt x="2898" y="126"/>
                  </a:lnTo>
                  <a:lnTo>
                    <a:pt x="2902" y="117"/>
                  </a:lnTo>
                  <a:lnTo>
                    <a:pt x="2905" y="110"/>
                  </a:lnTo>
                  <a:lnTo>
                    <a:pt x="2910" y="103"/>
                  </a:lnTo>
                  <a:lnTo>
                    <a:pt x="2916" y="97"/>
                  </a:lnTo>
                  <a:lnTo>
                    <a:pt x="2922" y="91"/>
                  </a:lnTo>
                  <a:lnTo>
                    <a:pt x="2929" y="86"/>
                  </a:lnTo>
                  <a:lnTo>
                    <a:pt x="2937" y="82"/>
                  </a:lnTo>
                  <a:lnTo>
                    <a:pt x="2945" y="79"/>
                  </a:lnTo>
                  <a:lnTo>
                    <a:pt x="2954" y="76"/>
                  </a:lnTo>
                  <a:lnTo>
                    <a:pt x="2963" y="75"/>
                  </a:lnTo>
                  <a:lnTo>
                    <a:pt x="2974" y="74"/>
                  </a:lnTo>
                  <a:lnTo>
                    <a:pt x="2974" y="74"/>
                  </a:lnTo>
                  <a:lnTo>
                    <a:pt x="2989" y="75"/>
                  </a:lnTo>
                  <a:lnTo>
                    <a:pt x="3004" y="76"/>
                  </a:lnTo>
                  <a:lnTo>
                    <a:pt x="3019" y="80"/>
                  </a:lnTo>
                  <a:lnTo>
                    <a:pt x="3034" y="83"/>
                  </a:lnTo>
                  <a:lnTo>
                    <a:pt x="3040" y="30"/>
                  </a:lnTo>
                  <a:lnTo>
                    <a:pt x="3040" y="30"/>
                  </a:lnTo>
                  <a:lnTo>
                    <a:pt x="3025" y="27"/>
                  </a:lnTo>
                  <a:lnTo>
                    <a:pt x="3009" y="24"/>
                  </a:lnTo>
                  <a:lnTo>
                    <a:pt x="2993" y="23"/>
                  </a:lnTo>
                  <a:lnTo>
                    <a:pt x="2976" y="23"/>
                  </a:lnTo>
                  <a:lnTo>
                    <a:pt x="2976" y="23"/>
                  </a:lnTo>
                  <a:lnTo>
                    <a:pt x="2958" y="23"/>
                  </a:lnTo>
                  <a:lnTo>
                    <a:pt x="2942" y="26"/>
                  </a:lnTo>
                  <a:lnTo>
                    <a:pt x="2926" y="29"/>
                  </a:lnTo>
                  <a:lnTo>
                    <a:pt x="2910" y="34"/>
                  </a:lnTo>
                  <a:lnTo>
                    <a:pt x="2897" y="41"/>
                  </a:lnTo>
                  <a:lnTo>
                    <a:pt x="2885" y="48"/>
                  </a:lnTo>
                  <a:lnTo>
                    <a:pt x="2874" y="58"/>
                  </a:lnTo>
                  <a:lnTo>
                    <a:pt x="2863" y="68"/>
                  </a:lnTo>
                  <a:lnTo>
                    <a:pt x="2855" y="80"/>
                  </a:lnTo>
                  <a:lnTo>
                    <a:pt x="2847" y="92"/>
                  </a:lnTo>
                  <a:lnTo>
                    <a:pt x="2840" y="105"/>
                  </a:lnTo>
                  <a:lnTo>
                    <a:pt x="2835" y="120"/>
                  </a:lnTo>
                  <a:lnTo>
                    <a:pt x="2831" y="134"/>
                  </a:lnTo>
                  <a:lnTo>
                    <a:pt x="2828" y="151"/>
                  </a:lnTo>
                  <a:lnTo>
                    <a:pt x="2827" y="168"/>
                  </a:lnTo>
                  <a:lnTo>
                    <a:pt x="2826" y="185"/>
                  </a:lnTo>
                  <a:lnTo>
                    <a:pt x="2826" y="185"/>
                  </a:lnTo>
                  <a:lnTo>
                    <a:pt x="2826" y="199"/>
                  </a:lnTo>
                  <a:lnTo>
                    <a:pt x="2828" y="213"/>
                  </a:lnTo>
                  <a:lnTo>
                    <a:pt x="2829" y="226"/>
                  </a:lnTo>
                  <a:lnTo>
                    <a:pt x="2833" y="239"/>
                  </a:lnTo>
                  <a:lnTo>
                    <a:pt x="2837" y="252"/>
                  </a:lnTo>
                  <a:lnTo>
                    <a:pt x="2843" y="263"/>
                  </a:lnTo>
                  <a:lnTo>
                    <a:pt x="2849" y="275"/>
                  </a:lnTo>
                  <a:lnTo>
                    <a:pt x="2856" y="286"/>
                  </a:lnTo>
                  <a:lnTo>
                    <a:pt x="2864" y="296"/>
                  </a:lnTo>
                  <a:lnTo>
                    <a:pt x="2875" y="304"/>
                  </a:lnTo>
                  <a:lnTo>
                    <a:pt x="2886" y="312"/>
                  </a:lnTo>
                  <a:lnTo>
                    <a:pt x="2899" y="318"/>
                  </a:lnTo>
                  <a:lnTo>
                    <a:pt x="2913" y="324"/>
                  </a:lnTo>
                  <a:lnTo>
                    <a:pt x="2928" y="327"/>
                  </a:lnTo>
                  <a:lnTo>
                    <a:pt x="2946" y="330"/>
                  </a:lnTo>
                  <a:lnTo>
                    <a:pt x="2964" y="330"/>
                  </a:lnTo>
                  <a:lnTo>
                    <a:pt x="2964" y="330"/>
                  </a:lnTo>
                  <a:lnTo>
                    <a:pt x="2986" y="330"/>
                  </a:lnTo>
                  <a:lnTo>
                    <a:pt x="3005" y="326"/>
                  </a:lnTo>
                  <a:lnTo>
                    <a:pt x="3025" y="322"/>
                  </a:lnTo>
                  <a:lnTo>
                    <a:pt x="3043" y="316"/>
                  </a:lnTo>
                  <a:lnTo>
                    <a:pt x="3043" y="316"/>
                  </a:lnTo>
                  <a:close/>
                  <a:moveTo>
                    <a:pt x="3249" y="194"/>
                  </a:moveTo>
                  <a:lnTo>
                    <a:pt x="3249" y="150"/>
                  </a:lnTo>
                  <a:lnTo>
                    <a:pt x="3184" y="150"/>
                  </a:lnTo>
                  <a:lnTo>
                    <a:pt x="3184" y="83"/>
                  </a:lnTo>
                  <a:lnTo>
                    <a:pt x="3134" y="83"/>
                  </a:lnTo>
                  <a:lnTo>
                    <a:pt x="3134" y="150"/>
                  </a:lnTo>
                  <a:lnTo>
                    <a:pt x="3069" y="150"/>
                  </a:lnTo>
                  <a:lnTo>
                    <a:pt x="3069" y="194"/>
                  </a:lnTo>
                  <a:lnTo>
                    <a:pt x="3134" y="194"/>
                  </a:lnTo>
                  <a:lnTo>
                    <a:pt x="3134" y="261"/>
                  </a:lnTo>
                  <a:lnTo>
                    <a:pt x="3184" y="261"/>
                  </a:lnTo>
                  <a:lnTo>
                    <a:pt x="3184" y="194"/>
                  </a:lnTo>
                  <a:lnTo>
                    <a:pt x="3249" y="194"/>
                  </a:lnTo>
                  <a:lnTo>
                    <a:pt x="3249" y="194"/>
                  </a:lnTo>
                  <a:close/>
                </a:path>
              </a:pathLst>
            </a:custGeom>
            <a:solidFill>
              <a:srgbClr val="004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61506601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4" r:id="rId3"/>
    <p:sldLayoutId id="2147483650" r:id="rId4"/>
    <p:sldLayoutId id="2147483652" r:id="rId5"/>
    <p:sldLayoutId id="2147483655" r:id="rId6"/>
    <p:sldLayoutId id="2147483656" r:id="rId7"/>
  </p:sldLayoutIdLst>
  <p:txStyles>
    <p:titleStyle>
      <a:lvl1pPr algn="l" defTabSz="914400" rtl="0" eaLnBrk="1" latinLnBrk="0" hangingPunct="1">
        <a:spcBef>
          <a:spcPct val="0"/>
        </a:spcBef>
        <a:buNone/>
        <a:defRPr sz="2800" b="1" kern="1200">
          <a:solidFill>
            <a:schemeClr val="tx1"/>
          </a:solidFill>
          <a:latin typeface="TheSansOffice LF"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heSansOffice LF"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heSansOffice LF"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a:bodyPr>
          <a:lstStyle/>
          <a:p>
            <a:r>
              <a:rPr lang="nl-NL" sz="2000" dirty="0" smtClean="0"/>
              <a:t>17.05.2022</a:t>
            </a:r>
            <a:r>
              <a:rPr lang="nl-NL" sz="2000" dirty="0"/>
              <a:t/>
            </a:r>
            <a:br>
              <a:rPr lang="nl-NL" sz="2000" dirty="0"/>
            </a:br>
            <a:r>
              <a:rPr lang="nl-NL" sz="2000" dirty="0"/>
              <a:t>J.M. van Niekerk</a:t>
            </a:r>
          </a:p>
          <a:p>
            <a:r>
              <a:rPr lang="nl-NL" sz="2000" dirty="0" smtClean="0"/>
              <a:t>Onderzoeker (MUMC+, </a:t>
            </a:r>
            <a:r>
              <a:rPr lang="nl-NL" sz="2000" dirty="0" smtClean="0"/>
              <a:t>afdeling </a:t>
            </a:r>
            <a:r>
              <a:rPr lang="nl-NL" sz="2000" dirty="0" smtClean="0"/>
              <a:t>MMI</a:t>
            </a:r>
            <a:r>
              <a:rPr lang="nl-NL" sz="2000" dirty="0" smtClean="0"/>
              <a:t>), arts-microbioloog</a:t>
            </a:r>
            <a:endParaRPr lang="nl-NL" sz="2000" dirty="0"/>
          </a:p>
        </p:txBody>
      </p:sp>
      <p:sp>
        <p:nvSpPr>
          <p:cNvPr id="4" name="Titel 3"/>
          <p:cNvSpPr>
            <a:spLocks noGrp="1"/>
          </p:cNvSpPr>
          <p:nvPr>
            <p:ph type="title"/>
          </p:nvPr>
        </p:nvSpPr>
        <p:spPr>
          <a:xfrm>
            <a:off x="179512" y="555526"/>
            <a:ext cx="7992888" cy="1368152"/>
          </a:xfrm>
        </p:spPr>
        <p:txBody>
          <a:bodyPr>
            <a:normAutofit/>
          </a:bodyPr>
          <a:lstStyle/>
          <a:p>
            <a:pPr algn="ctr"/>
            <a:r>
              <a:rPr lang="nl-NL" i="1" dirty="0"/>
              <a:t>Chlamydia trachomatis </a:t>
            </a:r>
            <a:r>
              <a:rPr lang="nl-NL" dirty="0"/>
              <a:t/>
            </a:r>
            <a:br>
              <a:rPr lang="nl-NL" dirty="0"/>
            </a:br>
            <a:r>
              <a:rPr lang="nl-NL" dirty="0">
                <a:solidFill>
                  <a:srgbClr val="0070C0"/>
                </a:solidFill>
              </a:rPr>
              <a:t>Is het post-antibiotische tijdperk nabij?</a:t>
            </a:r>
            <a:endParaRPr lang="nl-NL" dirty="0"/>
          </a:p>
        </p:txBody>
      </p:sp>
      <p:sp>
        <p:nvSpPr>
          <p:cNvPr id="3" name="Rechthoek 2"/>
          <p:cNvSpPr/>
          <p:nvPr/>
        </p:nvSpPr>
        <p:spPr>
          <a:xfrm>
            <a:off x="179512" y="123478"/>
            <a:ext cx="33843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23547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51520" y="411510"/>
            <a:ext cx="8640960" cy="3924165"/>
          </a:xfrm>
        </p:spPr>
        <p:txBody>
          <a:bodyPr>
            <a:normAutofit/>
          </a:bodyPr>
          <a:lstStyle/>
          <a:p>
            <a:r>
              <a:rPr lang="nl-NL" sz="2200" dirty="0" smtClean="0"/>
              <a:t>Beide studies hebben 23S rRNA diagnostiek op </a:t>
            </a:r>
            <a:r>
              <a:rPr lang="nl-NL" sz="2200" u="sng" dirty="0" smtClean="0"/>
              <a:t>gekweekte</a:t>
            </a:r>
            <a:r>
              <a:rPr lang="nl-NL" sz="2200" dirty="0" smtClean="0"/>
              <a:t> stammen gedaan. </a:t>
            </a:r>
          </a:p>
          <a:p>
            <a:endParaRPr lang="nl-NL" sz="2200" dirty="0"/>
          </a:p>
          <a:p>
            <a:r>
              <a:rPr lang="nl-NL" sz="2200" dirty="0" smtClean="0"/>
              <a:t>Máár, </a:t>
            </a:r>
            <a:r>
              <a:rPr lang="nl-NL" sz="2200" i="1" dirty="0" smtClean="0"/>
              <a:t>Chlamydia</a:t>
            </a:r>
            <a:r>
              <a:rPr lang="nl-NL" sz="2200" dirty="0" smtClean="0"/>
              <a:t>-kweek heeft een berucht lage sensitiviteit…</a:t>
            </a:r>
          </a:p>
          <a:p>
            <a:endParaRPr lang="nl-NL" sz="2200" dirty="0"/>
          </a:p>
          <a:p>
            <a:r>
              <a:rPr lang="nl-NL" sz="2200" i="1" dirty="0"/>
              <a:t>C</a:t>
            </a:r>
            <a:r>
              <a:rPr lang="nl-NL" sz="2200" i="1" dirty="0" smtClean="0"/>
              <a:t>hlamydia</a:t>
            </a:r>
            <a:r>
              <a:rPr lang="nl-NL" sz="2200" dirty="0" smtClean="0"/>
              <a:t>-kweek vereist celkweek!</a:t>
            </a:r>
            <a:endParaRPr lang="nl-NL" sz="2200" dirty="0"/>
          </a:p>
        </p:txBody>
      </p:sp>
      <p:cxnSp>
        <p:nvCxnSpPr>
          <p:cNvPr id="6" name="Rechte verbindingslijn met pijl 5">
            <a:extLst>
              <a:ext uri="{FF2B5EF4-FFF2-40B4-BE49-F238E27FC236}">
                <a16:creationId xmlns="" xmlns:a16="http://schemas.microsoft.com/office/drawing/2014/main" id="{73689883-3549-4BAE-B415-3453E1AEBF5C}"/>
              </a:ext>
            </a:extLst>
          </p:cNvPr>
          <p:cNvCxnSpPr/>
          <p:nvPr/>
        </p:nvCxnSpPr>
        <p:spPr>
          <a:xfrm>
            <a:off x="2908474" y="2859782"/>
            <a:ext cx="0" cy="864096"/>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 xmlns:a16="http://schemas.microsoft.com/office/drawing/2014/main" id="{7D5CF38A-46B5-4701-8E5D-DAA8499CA52B}"/>
              </a:ext>
            </a:extLst>
          </p:cNvPr>
          <p:cNvSpPr txBox="1"/>
          <p:nvPr/>
        </p:nvSpPr>
        <p:spPr>
          <a:xfrm>
            <a:off x="611560" y="3718148"/>
            <a:ext cx="6552728" cy="830997"/>
          </a:xfrm>
          <a:prstGeom prst="rect">
            <a:avLst/>
          </a:prstGeom>
          <a:noFill/>
        </p:spPr>
        <p:txBody>
          <a:bodyPr wrap="square" rtlCol="0">
            <a:spAutoFit/>
          </a:bodyPr>
          <a:lstStyle/>
          <a:p>
            <a:r>
              <a:rPr lang="nl-NL" sz="2400" dirty="0" smtClean="0"/>
              <a:t>Bemoeilijkt surveillance antibioticaresistentie!</a:t>
            </a:r>
          </a:p>
          <a:p>
            <a:r>
              <a:rPr lang="nl-NL" sz="2400" smtClean="0"/>
              <a:t>Genotypische assay?</a:t>
            </a:r>
            <a:endParaRPr lang="nl-NL" sz="2400" dirty="0"/>
          </a:p>
        </p:txBody>
      </p:sp>
    </p:spTree>
    <p:extLst>
      <p:ext uri="{BB962C8B-B14F-4D97-AF65-F5344CB8AC3E}">
        <p14:creationId xmlns:p14="http://schemas.microsoft.com/office/powerpoint/2010/main" val="18551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en-US" sz="2500" dirty="0"/>
              <a:t>Onderzoeksvraag:</a:t>
            </a:r>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nl-NL" sz="2200" dirty="0"/>
              <a:t>In hoeverre spelen resistentie geassocieerde mutaties (RAMs) een rol in persisterend positieve CT </a:t>
            </a:r>
            <a:r>
              <a:rPr lang="nl-NL" sz="2200" dirty="0" err="1"/>
              <a:t>PCR’s</a:t>
            </a:r>
            <a:r>
              <a:rPr lang="nl-NL" sz="2200" dirty="0"/>
              <a:t> na AZI behandeling? </a:t>
            </a:r>
          </a:p>
        </p:txBody>
      </p:sp>
      <p:sp>
        <p:nvSpPr>
          <p:cNvPr id="2" name="Tekstvak 1">
            <a:extLst>
              <a:ext uri="{FF2B5EF4-FFF2-40B4-BE49-F238E27FC236}">
                <a16:creationId xmlns:a16="http://schemas.microsoft.com/office/drawing/2014/main" xmlns="" id="{C6890B10-6279-853E-B7B8-0B51F5D204F6}"/>
              </a:ext>
            </a:extLst>
          </p:cNvPr>
          <p:cNvSpPr txBox="1"/>
          <p:nvPr/>
        </p:nvSpPr>
        <p:spPr>
          <a:xfrm>
            <a:off x="254816" y="1740753"/>
            <a:ext cx="7701560" cy="830997"/>
          </a:xfrm>
          <a:prstGeom prst="rect">
            <a:avLst/>
          </a:prstGeom>
          <a:noFill/>
        </p:spPr>
        <p:txBody>
          <a:bodyPr wrap="square" rtlCol="0">
            <a:spAutoFit/>
          </a:bodyPr>
          <a:lstStyle/>
          <a:p>
            <a:pPr marL="457200" indent="-457200">
              <a:buAutoNum type="arabicPeriod"/>
            </a:pPr>
            <a:r>
              <a:rPr lang="nl-NL" sz="2400" dirty="0"/>
              <a:t>Genotypische resistentie assay</a:t>
            </a:r>
          </a:p>
          <a:p>
            <a:pPr marL="457200" indent="-457200">
              <a:buAutoNum type="arabicPeriod"/>
            </a:pPr>
            <a:r>
              <a:rPr lang="nl-NL" sz="2400" dirty="0"/>
              <a:t>Een populatie met persisterend positieve </a:t>
            </a:r>
            <a:r>
              <a:rPr lang="nl-NL" sz="2400" dirty="0" err="1"/>
              <a:t>PCRs</a:t>
            </a:r>
            <a:endParaRPr lang="nl-NL" sz="2400" dirty="0"/>
          </a:p>
        </p:txBody>
      </p:sp>
    </p:spTree>
    <p:extLst>
      <p:ext uri="{BB962C8B-B14F-4D97-AF65-F5344CB8AC3E}">
        <p14:creationId xmlns:p14="http://schemas.microsoft.com/office/powerpoint/2010/main" val="17909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 y="2389694"/>
            <a:ext cx="6648272" cy="161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107504" y="-380578"/>
            <a:ext cx="8229600" cy="857250"/>
          </a:xfrm>
        </p:spPr>
        <p:txBody>
          <a:bodyPr>
            <a:normAutofit/>
          </a:bodyPr>
          <a:lstStyle/>
          <a:p>
            <a:r>
              <a:rPr lang="nl-NL" sz="2500" dirty="0"/>
              <a:t>1. Genotypisch assay</a:t>
            </a:r>
          </a:p>
        </p:txBody>
      </p:sp>
      <p:sp>
        <p:nvSpPr>
          <p:cNvPr id="5" name="Tijdelijke aanduiding voor inhoud 4"/>
          <p:cNvSpPr>
            <a:spLocks noGrp="1"/>
          </p:cNvSpPr>
          <p:nvPr>
            <p:ph idx="1"/>
          </p:nvPr>
        </p:nvSpPr>
        <p:spPr>
          <a:xfrm>
            <a:off x="282144" y="388988"/>
            <a:ext cx="8640960" cy="3924165"/>
          </a:xfrm>
        </p:spPr>
        <p:txBody>
          <a:bodyPr>
            <a:normAutofit/>
          </a:bodyPr>
          <a:lstStyle/>
          <a:p>
            <a:r>
              <a:rPr lang="en-US" sz="2000" dirty="0"/>
              <a:t>23S rRNA gene assay</a:t>
            </a:r>
          </a:p>
        </p:txBody>
      </p:sp>
      <p:sp>
        <p:nvSpPr>
          <p:cNvPr id="3" name="Tekstvak 2"/>
          <p:cNvSpPr txBox="1"/>
          <p:nvPr/>
        </p:nvSpPr>
        <p:spPr>
          <a:xfrm>
            <a:off x="867676" y="1951112"/>
            <a:ext cx="3453372" cy="307777"/>
          </a:xfrm>
          <a:prstGeom prst="rect">
            <a:avLst/>
          </a:prstGeom>
          <a:noFill/>
        </p:spPr>
        <p:txBody>
          <a:bodyPr wrap="square" rtlCol="0">
            <a:spAutoFit/>
          </a:bodyPr>
          <a:lstStyle/>
          <a:p>
            <a:r>
              <a:rPr lang="nl-NL" sz="1400" i="1" dirty="0"/>
              <a:t>Chlamydia trachomatis </a:t>
            </a:r>
            <a:r>
              <a:rPr lang="nl-NL" sz="1400" dirty="0"/>
              <a:t>23S rRNA gene</a:t>
            </a:r>
            <a:endParaRPr lang="nl-NL" sz="1400" i="1" dirty="0"/>
          </a:p>
        </p:txBody>
      </p:sp>
      <p:grpSp>
        <p:nvGrpSpPr>
          <p:cNvPr id="63" name="Groep 62"/>
          <p:cNvGrpSpPr/>
          <p:nvPr/>
        </p:nvGrpSpPr>
        <p:grpSpPr>
          <a:xfrm>
            <a:off x="54581" y="4262468"/>
            <a:ext cx="4213544" cy="261610"/>
            <a:chOff x="420579" y="4109759"/>
            <a:chExt cx="3888431" cy="261610"/>
          </a:xfrm>
        </p:grpSpPr>
        <p:sp>
          <p:nvSpPr>
            <p:cNvPr id="65" name="Tekstvak 64"/>
            <p:cNvSpPr txBox="1"/>
            <p:nvPr/>
          </p:nvSpPr>
          <p:spPr>
            <a:xfrm>
              <a:off x="420579" y="4155926"/>
              <a:ext cx="760172" cy="169277"/>
            </a:xfrm>
            <a:prstGeom prst="rect">
              <a:avLst/>
            </a:prstGeom>
            <a:solidFill>
              <a:schemeClr val="tx2">
                <a:lumMod val="20000"/>
                <a:lumOff val="80000"/>
                <a:alpha val="30000"/>
              </a:schemeClr>
            </a:solidFill>
            <a:ln>
              <a:solidFill>
                <a:schemeClr val="tx2">
                  <a:lumMod val="40000"/>
                  <a:lumOff val="60000"/>
                  <a:alpha val="20000"/>
                </a:schemeClr>
              </a:solidFill>
            </a:ln>
          </p:spPr>
          <p:txBody>
            <a:bodyPr wrap="square" lIns="0" tIns="0" rIns="0" bIns="0" rtlCol="0">
              <a:spAutoFit/>
            </a:bodyPr>
            <a:lstStyle/>
            <a:p>
              <a:pPr algn="ctr"/>
              <a:r>
                <a:rPr lang="en-US" sz="1100" dirty="0">
                  <a:solidFill>
                    <a:srgbClr val="000000"/>
                  </a:solidFill>
                </a:rPr>
                <a:t>position</a:t>
              </a:r>
            </a:p>
          </p:txBody>
        </p:sp>
        <p:sp>
          <p:nvSpPr>
            <p:cNvPr id="66" name="Tekstvak 65"/>
            <p:cNvSpPr txBox="1"/>
            <p:nvPr/>
          </p:nvSpPr>
          <p:spPr>
            <a:xfrm>
              <a:off x="1259631" y="4109759"/>
              <a:ext cx="3049379" cy="261610"/>
            </a:xfrm>
            <a:prstGeom prst="rect">
              <a:avLst/>
            </a:prstGeom>
            <a:noFill/>
          </p:spPr>
          <p:txBody>
            <a:bodyPr wrap="square" lIns="0" rtlCol="0">
              <a:spAutoFit/>
            </a:bodyPr>
            <a:lstStyle/>
            <a:p>
              <a:r>
                <a:rPr lang="nl-NL" sz="1100" dirty="0">
                  <a:solidFill>
                    <a:srgbClr val="000000"/>
                  </a:solidFill>
                </a:rPr>
                <a:t>= </a:t>
              </a:r>
              <a:r>
                <a:rPr lang="en-US" sz="1100" dirty="0">
                  <a:solidFill>
                    <a:srgbClr val="000000"/>
                  </a:solidFill>
                </a:rPr>
                <a:t>Resistance Associated Mutation </a:t>
              </a:r>
              <a:r>
                <a:rPr lang="nl-NL" sz="1100" dirty="0">
                  <a:solidFill>
                    <a:srgbClr val="000000"/>
                  </a:solidFill>
                </a:rPr>
                <a:t>(RAM) posities</a:t>
              </a:r>
            </a:p>
          </p:txBody>
        </p:sp>
      </p:grpSp>
      <p:pic>
        <p:nvPicPr>
          <p:cNvPr id="14" name="Afbeelding 13">
            <a:extLst>
              <a:ext uri="{FF2B5EF4-FFF2-40B4-BE49-F238E27FC236}">
                <a16:creationId xmlns:a16="http://schemas.microsoft.com/office/drawing/2014/main" xmlns="" id="{9E6366FC-2DEA-83B1-8348-8B04EA0088A3}"/>
              </a:ext>
            </a:extLst>
          </p:cNvPr>
          <p:cNvPicPr>
            <a:picLocks noChangeAspect="1"/>
          </p:cNvPicPr>
          <p:nvPr/>
        </p:nvPicPr>
        <p:blipFill>
          <a:blip r:embed="rId4"/>
          <a:stretch>
            <a:fillRect/>
          </a:stretch>
        </p:blipFill>
        <p:spPr>
          <a:xfrm>
            <a:off x="6228184" y="5769"/>
            <a:ext cx="2741830" cy="2480938"/>
          </a:xfrm>
          <a:prstGeom prst="rect">
            <a:avLst/>
          </a:prstGeom>
        </p:spPr>
      </p:pic>
      <p:sp>
        <p:nvSpPr>
          <p:cNvPr id="15" name="Tekstvak 14">
            <a:extLst>
              <a:ext uri="{FF2B5EF4-FFF2-40B4-BE49-F238E27FC236}">
                <a16:creationId xmlns:a16="http://schemas.microsoft.com/office/drawing/2014/main" xmlns="" id="{8D2EE1CB-A22F-661C-A4DB-F0DB29F0F43F}"/>
              </a:ext>
            </a:extLst>
          </p:cNvPr>
          <p:cNvSpPr txBox="1"/>
          <p:nvPr/>
        </p:nvSpPr>
        <p:spPr>
          <a:xfrm>
            <a:off x="7020272" y="4693293"/>
            <a:ext cx="3549080" cy="338554"/>
          </a:xfrm>
          <a:prstGeom prst="rect">
            <a:avLst/>
          </a:prstGeom>
          <a:noFill/>
        </p:spPr>
        <p:txBody>
          <a:bodyPr wrap="square" rtlCol="0">
            <a:spAutoFit/>
          </a:bodyPr>
          <a:lstStyle/>
          <a:p>
            <a:r>
              <a:rPr lang="nl-NL" sz="1600" dirty="0">
                <a:solidFill>
                  <a:schemeClr val="bg1">
                    <a:lumMod val="50000"/>
                  </a:schemeClr>
                </a:solidFill>
              </a:rPr>
              <a:t>van Niekerk </a:t>
            </a:r>
            <a:r>
              <a:rPr lang="nl-NL" sz="1600" i="1" dirty="0">
                <a:solidFill>
                  <a:schemeClr val="bg1">
                    <a:lumMod val="50000"/>
                  </a:schemeClr>
                </a:solidFill>
              </a:rPr>
              <a:t>et al</a:t>
            </a:r>
            <a:r>
              <a:rPr lang="nl-NL" sz="1600" dirty="0">
                <a:solidFill>
                  <a:schemeClr val="bg1">
                    <a:lumMod val="50000"/>
                  </a:schemeClr>
                </a:solidFill>
              </a:rPr>
              <a:t> 2022</a:t>
            </a:r>
          </a:p>
        </p:txBody>
      </p:sp>
      <p:pic>
        <p:nvPicPr>
          <p:cNvPr id="6" name="Afbeelding 5">
            <a:extLst>
              <a:ext uri="{FF2B5EF4-FFF2-40B4-BE49-F238E27FC236}">
                <a16:creationId xmlns:a16="http://schemas.microsoft.com/office/drawing/2014/main" xmlns="" id="{0DBA92FA-2D84-EF6C-AD71-C894C31B3D03}"/>
              </a:ext>
            </a:extLst>
          </p:cNvPr>
          <p:cNvPicPr>
            <a:picLocks noChangeAspect="1"/>
          </p:cNvPicPr>
          <p:nvPr/>
        </p:nvPicPr>
        <p:blipFill>
          <a:blip r:embed="rId5"/>
          <a:stretch>
            <a:fillRect/>
          </a:stretch>
        </p:blipFill>
        <p:spPr>
          <a:xfrm>
            <a:off x="7787095" y="2927438"/>
            <a:ext cx="1357656" cy="1612217"/>
          </a:xfrm>
          <a:prstGeom prst="rect">
            <a:avLst/>
          </a:prstGeom>
        </p:spPr>
      </p:pic>
      <p:sp>
        <p:nvSpPr>
          <p:cNvPr id="18" name="Tekstvak 17">
            <a:extLst>
              <a:ext uri="{FF2B5EF4-FFF2-40B4-BE49-F238E27FC236}">
                <a16:creationId xmlns:a16="http://schemas.microsoft.com/office/drawing/2014/main" xmlns="" id="{D40AC813-E880-0931-C640-23418975E3F6}"/>
              </a:ext>
            </a:extLst>
          </p:cNvPr>
          <p:cNvSpPr txBox="1"/>
          <p:nvPr/>
        </p:nvSpPr>
        <p:spPr>
          <a:xfrm>
            <a:off x="4499992" y="4236160"/>
            <a:ext cx="3549080" cy="338554"/>
          </a:xfrm>
          <a:prstGeom prst="rect">
            <a:avLst/>
          </a:prstGeom>
          <a:noFill/>
        </p:spPr>
        <p:txBody>
          <a:bodyPr wrap="square" rtlCol="0">
            <a:spAutoFit/>
          </a:bodyPr>
          <a:lstStyle/>
          <a:p>
            <a:r>
              <a:rPr lang="nl-NL" sz="1600" dirty="0">
                <a:solidFill>
                  <a:schemeClr val="bg1">
                    <a:lumMod val="50000"/>
                  </a:schemeClr>
                </a:solidFill>
              </a:rPr>
              <a:t>Assay design door Mayk Lucchesi:</a:t>
            </a:r>
          </a:p>
        </p:txBody>
      </p:sp>
      <p:sp>
        <p:nvSpPr>
          <p:cNvPr id="13" name="Tekstvak 12">
            <a:extLst>
              <a:ext uri="{FF2B5EF4-FFF2-40B4-BE49-F238E27FC236}">
                <a16:creationId xmlns="" xmlns:a16="http://schemas.microsoft.com/office/drawing/2014/main" id="{544A1778-2748-42BF-AC3A-A1AF29113D10}"/>
              </a:ext>
            </a:extLst>
          </p:cNvPr>
          <p:cNvSpPr txBox="1"/>
          <p:nvPr/>
        </p:nvSpPr>
        <p:spPr>
          <a:xfrm>
            <a:off x="7812360" y="2335981"/>
            <a:ext cx="1584176" cy="307777"/>
          </a:xfrm>
          <a:prstGeom prst="rect">
            <a:avLst/>
          </a:prstGeom>
          <a:noFill/>
        </p:spPr>
        <p:txBody>
          <a:bodyPr wrap="square" rtlCol="0">
            <a:spAutoFit/>
          </a:bodyPr>
          <a:lstStyle/>
          <a:p>
            <a:r>
              <a:rPr lang="nl-NL" sz="1400" dirty="0">
                <a:solidFill>
                  <a:schemeClr val="bg1">
                    <a:lumMod val="65000"/>
                  </a:schemeClr>
                </a:solidFill>
              </a:rPr>
              <a:t>Misyurina 2004</a:t>
            </a:r>
          </a:p>
        </p:txBody>
      </p:sp>
      <p:cxnSp>
        <p:nvCxnSpPr>
          <p:cNvPr id="8" name="Rechte verbindingslijn 7"/>
          <p:cNvCxnSpPr/>
          <p:nvPr/>
        </p:nvCxnSpPr>
        <p:spPr>
          <a:xfrm flipH="1">
            <a:off x="8129958" y="591530"/>
            <a:ext cx="72008" cy="3600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1" name="Groep 10"/>
          <p:cNvGrpSpPr/>
          <p:nvPr/>
        </p:nvGrpSpPr>
        <p:grpSpPr>
          <a:xfrm>
            <a:off x="7643042" y="645716"/>
            <a:ext cx="567680" cy="138499"/>
            <a:chOff x="4716016" y="854248"/>
            <a:chExt cx="567680" cy="138499"/>
          </a:xfrm>
        </p:grpSpPr>
        <p:sp>
          <p:nvSpPr>
            <p:cNvPr id="16" name="Tekstvak 15">
              <a:extLst>
                <a:ext uri="{FF2B5EF4-FFF2-40B4-BE49-F238E27FC236}">
                  <a16:creationId xmlns="" xmlns:a16="http://schemas.microsoft.com/office/drawing/2014/main" id="{5B7EBEDA-7F7D-435E-8001-4A1AAA84F8D3}"/>
                </a:ext>
              </a:extLst>
            </p:cNvPr>
            <p:cNvSpPr txBox="1"/>
            <p:nvPr/>
          </p:nvSpPr>
          <p:spPr>
            <a:xfrm>
              <a:off x="4716016" y="854248"/>
              <a:ext cx="360040" cy="138499"/>
            </a:xfrm>
            <a:prstGeom prst="rect">
              <a:avLst/>
            </a:prstGeom>
            <a:noFill/>
          </p:spPr>
          <p:txBody>
            <a:bodyPr wrap="square" lIns="0" tIns="0" rIns="0" bIns="0" rtlCol="0">
              <a:spAutoFit/>
            </a:bodyPr>
            <a:lstStyle/>
            <a:p>
              <a:r>
                <a:rPr lang="nl-NL" sz="900" b="1" dirty="0" smtClean="0">
                  <a:solidFill>
                    <a:srgbClr val="000000"/>
                  </a:solidFill>
                </a:rPr>
                <a:t>2452</a:t>
              </a:r>
              <a:endParaRPr lang="nl-NL" sz="900" b="1" dirty="0">
                <a:solidFill>
                  <a:srgbClr val="000000"/>
                </a:solidFill>
              </a:endParaRPr>
            </a:p>
          </p:txBody>
        </p:sp>
        <p:sp>
          <p:nvSpPr>
            <p:cNvPr id="2" name="PIJL-RECHTS 1"/>
            <p:cNvSpPr/>
            <p:nvPr/>
          </p:nvSpPr>
          <p:spPr>
            <a:xfrm>
              <a:off x="5004048" y="887493"/>
              <a:ext cx="144016" cy="72008"/>
            </a:xfrm>
            <a:prstGeom prst="rightArrow">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 xmlns:a16="http://schemas.microsoft.com/office/drawing/2014/main" id="{5B7EBEDA-7F7D-435E-8001-4A1AAA84F8D3}"/>
                </a:ext>
              </a:extLst>
            </p:cNvPr>
            <p:cNvSpPr txBox="1"/>
            <p:nvPr/>
          </p:nvSpPr>
          <p:spPr>
            <a:xfrm>
              <a:off x="5148064" y="854248"/>
              <a:ext cx="135632" cy="138499"/>
            </a:xfrm>
            <a:prstGeom prst="rect">
              <a:avLst/>
            </a:prstGeom>
            <a:noFill/>
          </p:spPr>
          <p:txBody>
            <a:bodyPr wrap="square" lIns="0" tIns="0" rIns="0" bIns="0" rtlCol="0">
              <a:spAutoFit/>
            </a:bodyPr>
            <a:lstStyle/>
            <a:p>
              <a:r>
                <a:rPr lang="nl-NL" sz="900" b="1" dirty="0" smtClean="0">
                  <a:solidFill>
                    <a:srgbClr val="000000"/>
                  </a:solidFill>
                </a:rPr>
                <a:t>A</a:t>
              </a:r>
              <a:endParaRPr lang="nl-NL" sz="900" b="1" dirty="0">
                <a:solidFill>
                  <a:srgbClr val="000000"/>
                </a:solidFill>
              </a:endParaRPr>
            </a:p>
          </p:txBody>
        </p:sp>
      </p:grpSp>
      <p:sp>
        <p:nvSpPr>
          <p:cNvPr id="12" name="Tekstvak 11"/>
          <p:cNvSpPr txBox="1"/>
          <p:nvPr/>
        </p:nvSpPr>
        <p:spPr>
          <a:xfrm>
            <a:off x="300417" y="844719"/>
            <a:ext cx="6014788" cy="400110"/>
          </a:xfrm>
          <a:prstGeom prst="rect">
            <a:avLst/>
          </a:prstGeom>
          <a:noFill/>
        </p:spPr>
        <p:txBody>
          <a:bodyPr wrap="none" rtlCol="0">
            <a:spAutoFit/>
          </a:bodyPr>
          <a:lstStyle/>
          <a:p>
            <a:pPr marL="342900" indent="-342900">
              <a:buFont typeface="Arial" panose="020B0604020202020204" pitchFamily="34" charset="0"/>
              <a:buChar char="•"/>
            </a:pPr>
            <a:r>
              <a:rPr lang="nl-NL" sz="2000" dirty="0" smtClean="0"/>
              <a:t>Rechtstreeks op urogenitale en rectale samples!</a:t>
            </a:r>
          </a:p>
        </p:txBody>
      </p:sp>
    </p:spTree>
    <p:extLst>
      <p:ext uri="{BB962C8B-B14F-4D97-AF65-F5344CB8AC3E}">
        <p14:creationId xmlns:p14="http://schemas.microsoft.com/office/powerpoint/2010/main" val="11802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2. Populatie</a:t>
            </a:r>
          </a:p>
        </p:txBody>
      </p:sp>
      <p:sp>
        <p:nvSpPr>
          <p:cNvPr id="5" name="Tijdelijke aanduiding voor inhoud 4"/>
          <p:cNvSpPr>
            <a:spLocks noGrp="1"/>
          </p:cNvSpPr>
          <p:nvPr>
            <p:ph idx="1"/>
          </p:nvPr>
        </p:nvSpPr>
        <p:spPr>
          <a:xfrm>
            <a:off x="251520" y="411510"/>
            <a:ext cx="8640960" cy="4176464"/>
          </a:xfrm>
        </p:spPr>
        <p:txBody>
          <a:bodyPr>
            <a:normAutofit/>
          </a:bodyPr>
          <a:lstStyle/>
          <a:p>
            <a:pPr marL="0" indent="0">
              <a:buNone/>
            </a:pPr>
            <a:r>
              <a:rPr lang="nl-NL" sz="2200" dirty="0"/>
              <a:t>Vrouwen met persisterend positieve PCR uit het FemCure cohort ondanks behandeling met AZI.</a:t>
            </a:r>
          </a:p>
          <a:p>
            <a:pPr marL="0" indent="0">
              <a:buNone/>
            </a:pPr>
            <a:endParaRPr lang="nl-NL" sz="2200" dirty="0"/>
          </a:p>
          <a:p>
            <a:pPr marL="0" indent="0">
              <a:buNone/>
            </a:pPr>
            <a:r>
              <a:rPr lang="nl-NL" sz="2200" b="1" dirty="0"/>
              <a:t>FemCure</a:t>
            </a:r>
            <a:r>
              <a:rPr lang="nl-NL" sz="2200" dirty="0"/>
              <a:t>:</a:t>
            </a:r>
          </a:p>
          <a:p>
            <a:pPr marL="0" indent="0">
              <a:buNone/>
            </a:pPr>
            <a:r>
              <a:rPr lang="nl-NL" sz="2200" dirty="0"/>
              <a:t>Design:  </a:t>
            </a:r>
            <a:r>
              <a:rPr lang="nl-NL" sz="2200" dirty="0" smtClean="0"/>
              <a:t>   multicenter </a:t>
            </a:r>
            <a:r>
              <a:rPr lang="nl-NL" sz="2200" dirty="0"/>
              <a:t>prospectieve cohortstudie</a:t>
            </a:r>
            <a:br>
              <a:rPr lang="nl-NL" sz="2200" dirty="0"/>
            </a:br>
            <a:r>
              <a:rPr lang="nl-NL" sz="2200" dirty="0"/>
              <a:t> 	 </a:t>
            </a:r>
            <a:r>
              <a:rPr lang="nl-NL" sz="2200" dirty="0" smtClean="0"/>
              <a:t>    (</a:t>
            </a:r>
            <a:r>
              <a:rPr lang="nl-NL" sz="2200" dirty="0"/>
              <a:t>GGD Zuid-Limburg, Rotterdam, Amsterdam)</a:t>
            </a:r>
          </a:p>
          <a:p>
            <a:pPr marL="0" indent="0">
              <a:buNone/>
            </a:pPr>
            <a:r>
              <a:rPr lang="nl-NL" sz="2200" dirty="0"/>
              <a:t>Doel: </a:t>
            </a:r>
            <a:r>
              <a:rPr lang="nl-NL" sz="2200" dirty="0" smtClean="0"/>
              <a:t>	     effectiviteit </a:t>
            </a:r>
            <a:r>
              <a:rPr lang="nl-NL" sz="2200" dirty="0"/>
              <a:t>van AZI </a:t>
            </a:r>
            <a:r>
              <a:rPr lang="nl-NL" sz="2200" dirty="0" err="1"/>
              <a:t>vs</a:t>
            </a:r>
            <a:r>
              <a:rPr lang="nl-NL" sz="2200" dirty="0"/>
              <a:t> doxy voor vaginale en rectale </a:t>
            </a:r>
            <a:r>
              <a:rPr lang="nl-NL" sz="2200" dirty="0" smtClean="0"/>
              <a:t>CT</a:t>
            </a:r>
          </a:p>
          <a:p>
            <a:pPr marL="0" indent="0">
              <a:buNone/>
            </a:pPr>
            <a:endParaRPr lang="nl-NL" sz="2200" dirty="0"/>
          </a:p>
          <a:p>
            <a:pPr marL="0" indent="0">
              <a:buNone/>
            </a:pPr>
            <a:r>
              <a:rPr lang="nl-NL" sz="2200" dirty="0" smtClean="0"/>
              <a:t>Populatie: 416 vrouwen (319 rectaal én vaginaal CT, </a:t>
            </a:r>
            <a:br>
              <a:rPr lang="nl-NL" sz="2200" dirty="0" smtClean="0"/>
            </a:br>
            <a:r>
              <a:rPr lang="nl-NL" sz="2200" dirty="0" smtClean="0"/>
              <a:t>  		  	    75 alleen vaginaal, 22 alleen rectaal) 	     </a:t>
            </a:r>
            <a:endParaRPr lang="nl-NL" sz="2200" dirty="0"/>
          </a:p>
          <a:p>
            <a:endParaRPr lang="nl-NL" sz="2200" dirty="0"/>
          </a:p>
          <a:p>
            <a:pPr marL="0" indent="0">
              <a:buNone/>
            </a:pPr>
            <a:endParaRPr lang="nl-NL" sz="2200" dirty="0"/>
          </a:p>
        </p:txBody>
      </p:sp>
      <p:sp>
        <p:nvSpPr>
          <p:cNvPr id="7" name="Tekstvak 6">
            <a:extLst>
              <a:ext uri="{FF2B5EF4-FFF2-40B4-BE49-F238E27FC236}">
                <a16:creationId xmlns:a16="http://schemas.microsoft.com/office/drawing/2014/main" xmlns="" id="{032C42B2-B2FB-516A-C804-DFD2FD0840AC}"/>
              </a:ext>
            </a:extLst>
          </p:cNvPr>
          <p:cNvSpPr txBox="1"/>
          <p:nvPr/>
        </p:nvSpPr>
        <p:spPr>
          <a:xfrm>
            <a:off x="6156176" y="4745879"/>
            <a:ext cx="3136416" cy="307777"/>
          </a:xfrm>
          <a:prstGeom prst="rect">
            <a:avLst/>
          </a:prstGeom>
          <a:noFill/>
        </p:spPr>
        <p:txBody>
          <a:bodyPr wrap="square" rtlCol="0">
            <a:spAutoFit/>
          </a:bodyPr>
          <a:lstStyle/>
          <a:p>
            <a:r>
              <a:rPr lang="nl-NL" sz="1400" b="1" dirty="0">
                <a:solidFill>
                  <a:schemeClr val="bg1">
                    <a:lumMod val="75000"/>
                  </a:schemeClr>
                </a:solidFill>
              </a:rPr>
              <a:t>Dukers et al. 2019, FemCure (CID)</a:t>
            </a:r>
          </a:p>
        </p:txBody>
      </p:sp>
    </p:spTree>
    <p:extLst>
      <p:ext uri="{BB962C8B-B14F-4D97-AF65-F5344CB8AC3E}">
        <p14:creationId xmlns:p14="http://schemas.microsoft.com/office/powerpoint/2010/main" val="28554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xmlns="" id="{652652BD-ADB5-245C-F439-AB336E08639E}"/>
              </a:ext>
            </a:extLst>
          </p:cNvPr>
          <p:cNvSpPr txBox="1"/>
          <p:nvPr/>
        </p:nvSpPr>
        <p:spPr>
          <a:xfrm>
            <a:off x="7452320" y="4640818"/>
            <a:ext cx="3064408" cy="523220"/>
          </a:xfrm>
          <a:prstGeom prst="rect">
            <a:avLst/>
          </a:prstGeom>
          <a:noFill/>
        </p:spPr>
        <p:txBody>
          <a:bodyPr wrap="square" rtlCol="0">
            <a:spAutoFit/>
          </a:bodyPr>
          <a:lstStyle/>
          <a:p>
            <a:r>
              <a:rPr lang="nl-NL" sz="1400" b="1" dirty="0">
                <a:solidFill>
                  <a:schemeClr val="bg1">
                    <a:lumMod val="75000"/>
                  </a:schemeClr>
                </a:solidFill>
              </a:rPr>
              <a:t>van Niekerk et al. </a:t>
            </a:r>
            <a:endParaRPr lang="nl-NL" sz="1400" b="1" dirty="0" smtClean="0">
              <a:solidFill>
                <a:schemeClr val="bg1">
                  <a:lumMod val="75000"/>
                </a:schemeClr>
              </a:solidFill>
            </a:endParaRPr>
          </a:p>
          <a:p>
            <a:r>
              <a:rPr lang="nl-NL" sz="1400" b="1" dirty="0" smtClean="0">
                <a:solidFill>
                  <a:schemeClr val="bg1">
                    <a:lumMod val="75000"/>
                  </a:schemeClr>
                </a:solidFill>
              </a:rPr>
              <a:t>(</a:t>
            </a:r>
            <a:r>
              <a:rPr lang="nl-NL" sz="1400" b="1" dirty="0">
                <a:solidFill>
                  <a:schemeClr val="bg1">
                    <a:lumMod val="75000"/>
                  </a:schemeClr>
                </a:solidFill>
              </a:rPr>
              <a:t>in preparation)</a:t>
            </a:r>
          </a:p>
        </p:txBody>
      </p:sp>
      <p:sp>
        <p:nvSpPr>
          <p:cNvPr id="20" name="Tekstvak 19">
            <a:extLst>
              <a:ext uri="{FF2B5EF4-FFF2-40B4-BE49-F238E27FC236}">
                <a16:creationId xmlns:a16="http://schemas.microsoft.com/office/drawing/2014/main" xmlns="" id="{8E88B42D-41F8-527E-76C0-ACAE694DCBB6}"/>
              </a:ext>
            </a:extLst>
          </p:cNvPr>
          <p:cNvSpPr txBox="1"/>
          <p:nvPr/>
        </p:nvSpPr>
        <p:spPr>
          <a:xfrm>
            <a:off x="2339752" y="4659982"/>
            <a:ext cx="4320480" cy="415498"/>
          </a:xfrm>
          <a:prstGeom prst="rect">
            <a:avLst/>
          </a:prstGeom>
          <a:solidFill>
            <a:schemeClr val="accent5">
              <a:lumMod val="20000"/>
              <a:lumOff val="80000"/>
            </a:schemeClr>
          </a:solidFill>
        </p:spPr>
        <p:txBody>
          <a:bodyPr wrap="square" rtlCol="0">
            <a:spAutoFit/>
          </a:bodyPr>
          <a:lstStyle/>
          <a:p>
            <a:r>
              <a:rPr lang="nl-NL" sz="2100" b="1" dirty="0">
                <a:solidFill>
                  <a:srgbClr val="000000"/>
                </a:solidFill>
              </a:rPr>
              <a:t>Sanger sequencing: geen RAMs</a:t>
            </a:r>
          </a:p>
        </p:txBody>
      </p:sp>
      <p:pic>
        <p:nvPicPr>
          <p:cNvPr id="15" name="Tijdelijke aanduiding voor inhoud 14">
            <a:extLst>
              <a:ext uri="{FF2B5EF4-FFF2-40B4-BE49-F238E27FC236}">
                <a16:creationId xmlns:a16="http://schemas.microsoft.com/office/drawing/2014/main" xmlns="" id="{18958750-E98F-93A1-5E60-5BDC14E6D7B1}"/>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495" y="553199"/>
            <a:ext cx="3638528" cy="3692037"/>
          </a:xfrm>
        </p:spPr>
      </p:pic>
      <p:pic>
        <p:nvPicPr>
          <p:cNvPr id="18" name="Graphic 17">
            <a:extLst>
              <a:ext uri="{FF2B5EF4-FFF2-40B4-BE49-F238E27FC236}">
                <a16:creationId xmlns:a16="http://schemas.microsoft.com/office/drawing/2014/main" xmlns="" id="{8E1B44D7-6C02-9C4A-E507-A5BD2712CD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69804" y="541367"/>
            <a:ext cx="3817412" cy="3974599"/>
          </a:xfrm>
          <a:prstGeom prst="rect">
            <a:avLst/>
          </a:prstGeom>
        </p:spPr>
      </p:pic>
      <p:sp>
        <p:nvSpPr>
          <p:cNvPr id="22" name="Tekstvak 21">
            <a:extLst>
              <a:ext uri="{FF2B5EF4-FFF2-40B4-BE49-F238E27FC236}">
                <a16:creationId xmlns:a16="http://schemas.microsoft.com/office/drawing/2014/main" xmlns="" id="{4992C9D5-BB9B-D2C6-7C08-3B704C54048E}"/>
              </a:ext>
            </a:extLst>
          </p:cNvPr>
          <p:cNvSpPr txBox="1"/>
          <p:nvPr/>
        </p:nvSpPr>
        <p:spPr>
          <a:xfrm>
            <a:off x="124072" y="-18797"/>
            <a:ext cx="3729323" cy="615553"/>
          </a:xfrm>
          <a:prstGeom prst="rect">
            <a:avLst/>
          </a:prstGeom>
          <a:noFill/>
        </p:spPr>
        <p:txBody>
          <a:bodyPr wrap="square" rtlCol="0">
            <a:spAutoFit/>
          </a:bodyPr>
          <a:lstStyle/>
          <a:p>
            <a:pPr algn="ctr"/>
            <a:r>
              <a:rPr lang="nl-NL" sz="1700" b="1" dirty="0">
                <a:solidFill>
                  <a:srgbClr val="32CD32"/>
                </a:solidFill>
              </a:rPr>
              <a:t>Groep A: </a:t>
            </a:r>
          </a:p>
          <a:p>
            <a:pPr algn="ctr"/>
            <a:r>
              <a:rPr lang="nl-NL" sz="1700" b="1" dirty="0">
                <a:solidFill>
                  <a:srgbClr val="32CD32"/>
                </a:solidFill>
              </a:rPr>
              <a:t>geen of veilige seks</a:t>
            </a:r>
          </a:p>
        </p:txBody>
      </p:sp>
      <p:sp>
        <p:nvSpPr>
          <p:cNvPr id="23" name="Tekstvak 22">
            <a:extLst>
              <a:ext uri="{FF2B5EF4-FFF2-40B4-BE49-F238E27FC236}">
                <a16:creationId xmlns:a16="http://schemas.microsoft.com/office/drawing/2014/main" xmlns="" id="{D03DFC3A-54FA-9E37-AB32-ADA6C3FE1CC9}"/>
              </a:ext>
            </a:extLst>
          </p:cNvPr>
          <p:cNvSpPr txBox="1"/>
          <p:nvPr/>
        </p:nvSpPr>
        <p:spPr>
          <a:xfrm>
            <a:off x="4283968" y="-18798"/>
            <a:ext cx="3729323" cy="615553"/>
          </a:xfrm>
          <a:prstGeom prst="rect">
            <a:avLst/>
          </a:prstGeom>
          <a:noFill/>
        </p:spPr>
        <p:txBody>
          <a:bodyPr wrap="square" rtlCol="0">
            <a:spAutoFit/>
          </a:bodyPr>
          <a:lstStyle/>
          <a:p>
            <a:pPr algn="ctr"/>
            <a:r>
              <a:rPr lang="nl-NL" sz="1700" b="1" dirty="0">
                <a:solidFill>
                  <a:schemeClr val="tx2"/>
                </a:solidFill>
              </a:rPr>
              <a:t>Groep B: </a:t>
            </a:r>
          </a:p>
          <a:p>
            <a:pPr algn="ctr"/>
            <a:r>
              <a:rPr lang="nl-NL" sz="1700" b="1" dirty="0">
                <a:solidFill>
                  <a:schemeClr val="tx2"/>
                </a:solidFill>
              </a:rPr>
              <a:t>onveilige seks</a:t>
            </a:r>
          </a:p>
        </p:txBody>
      </p:sp>
      <p:pic>
        <p:nvPicPr>
          <p:cNvPr id="27" name="Graphic 26">
            <a:extLst>
              <a:ext uri="{FF2B5EF4-FFF2-40B4-BE49-F238E27FC236}">
                <a16:creationId xmlns:a16="http://schemas.microsoft.com/office/drawing/2014/main" xmlns="" id="{E5773F84-107C-1DD6-2C76-B23C90B16B0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13291" y="2211710"/>
            <a:ext cx="991766" cy="974135"/>
          </a:xfrm>
          <a:prstGeom prst="rect">
            <a:avLst/>
          </a:prstGeom>
        </p:spPr>
      </p:pic>
      <p:sp>
        <p:nvSpPr>
          <p:cNvPr id="28" name="Rechthoek 27">
            <a:extLst>
              <a:ext uri="{FF2B5EF4-FFF2-40B4-BE49-F238E27FC236}">
                <a16:creationId xmlns:a16="http://schemas.microsoft.com/office/drawing/2014/main" xmlns="" id="{E6B70ACE-3222-13C6-00D5-12E4EA893AC1}"/>
              </a:ext>
            </a:extLst>
          </p:cNvPr>
          <p:cNvSpPr/>
          <p:nvPr/>
        </p:nvSpPr>
        <p:spPr>
          <a:xfrm>
            <a:off x="400039" y="835449"/>
            <a:ext cx="1435657" cy="3409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6" name="Rechte verbindingslijn 35">
            <a:extLst>
              <a:ext uri="{FF2B5EF4-FFF2-40B4-BE49-F238E27FC236}">
                <a16:creationId xmlns:a16="http://schemas.microsoft.com/office/drawing/2014/main" xmlns="" id="{6E6F651D-9EB9-0261-48FA-921121B94FA6}"/>
              </a:ext>
            </a:extLst>
          </p:cNvPr>
          <p:cNvCxnSpPr>
            <a:cxnSpLocks/>
          </p:cNvCxnSpPr>
          <p:nvPr/>
        </p:nvCxnSpPr>
        <p:spPr>
          <a:xfrm>
            <a:off x="9612559" y="843558"/>
            <a:ext cx="6912769"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xmlns="" id="{0F76EAA9-B9EA-12DA-2205-B61145B16CAE}"/>
              </a:ext>
            </a:extLst>
          </p:cNvPr>
          <p:cNvSpPr/>
          <p:nvPr/>
        </p:nvSpPr>
        <p:spPr>
          <a:xfrm>
            <a:off x="2235339" y="835449"/>
            <a:ext cx="1435657" cy="341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xmlns="" id="{F25E61F9-B097-4EBA-E2B0-F5D62CEA9AF1}"/>
              </a:ext>
            </a:extLst>
          </p:cNvPr>
          <p:cNvSpPr/>
          <p:nvPr/>
        </p:nvSpPr>
        <p:spPr>
          <a:xfrm>
            <a:off x="4427984" y="835449"/>
            <a:ext cx="1584176" cy="368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xmlns="" id="{2A0B5B46-DC5D-76DD-78B8-AE743D80BC84}"/>
              </a:ext>
            </a:extLst>
          </p:cNvPr>
          <p:cNvSpPr/>
          <p:nvPr/>
        </p:nvSpPr>
        <p:spPr>
          <a:xfrm>
            <a:off x="6370340" y="827338"/>
            <a:ext cx="1584176" cy="368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49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38" grpId="0" animBg="1"/>
      <p:bldP spid="39"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Vervolg</a:t>
            </a:r>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nl-NL" sz="2200" dirty="0"/>
              <a:t>Sanger sequencing beperkt zich tot de dominant aanwezige variant.</a:t>
            </a:r>
          </a:p>
          <a:p>
            <a:endParaRPr lang="nl-NL" sz="2200" dirty="0"/>
          </a:p>
          <a:p>
            <a:pPr marL="0" indent="0">
              <a:buNone/>
            </a:pPr>
            <a:endParaRPr lang="nl-NL" sz="2200" dirty="0"/>
          </a:p>
        </p:txBody>
      </p:sp>
      <p:sp>
        <p:nvSpPr>
          <p:cNvPr id="2" name="Tekstvak 1">
            <a:extLst>
              <a:ext uri="{FF2B5EF4-FFF2-40B4-BE49-F238E27FC236}">
                <a16:creationId xmlns:a16="http://schemas.microsoft.com/office/drawing/2014/main" xmlns="" id="{A6F3C9D9-EC7B-B6E7-8928-0376C494262F}"/>
              </a:ext>
            </a:extLst>
          </p:cNvPr>
          <p:cNvSpPr txBox="1"/>
          <p:nvPr/>
        </p:nvSpPr>
        <p:spPr>
          <a:xfrm>
            <a:off x="251520" y="1491630"/>
            <a:ext cx="8712968" cy="1015663"/>
          </a:xfrm>
          <a:prstGeom prst="rect">
            <a:avLst/>
          </a:prstGeom>
          <a:noFill/>
        </p:spPr>
        <p:txBody>
          <a:bodyPr wrap="square" rtlCol="0">
            <a:spAutoFit/>
          </a:bodyPr>
          <a:lstStyle/>
          <a:p>
            <a:r>
              <a:rPr lang="nl-NL" sz="2200" dirty="0"/>
              <a:t>1990 Jones: ‘</a:t>
            </a:r>
            <a:r>
              <a:rPr lang="nl-NL" sz="2200" b="1" dirty="0"/>
              <a:t>heterotypic resistance</a:t>
            </a:r>
            <a:r>
              <a:rPr lang="nl-NL" sz="2200" dirty="0"/>
              <a:t>’</a:t>
            </a:r>
          </a:p>
          <a:p>
            <a:pPr marL="342900" indent="-342900">
              <a:buFont typeface="Arial" panose="020B0604020202020204" pitchFamily="34" charset="0"/>
              <a:buChar char="•"/>
            </a:pPr>
            <a:r>
              <a:rPr lang="nl-NL" sz="1900" dirty="0"/>
              <a:t>±1% van een CT-populatie overleeft relatief hoge concentraties AB</a:t>
            </a:r>
          </a:p>
          <a:p>
            <a:pPr marL="342900" indent="-342900">
              <a:buFont typeface="Arial" panose="020B0604020202020204" pitchFamily="34" charset="0"/>
              <a:buChar char="•"/>
            </a:pPr>
            <a:r>
              <a:rPr lang="nl-NL" sz="1900" dirty="0"/>
              <a:t>Nageslacht van de overlevende stammen hebben een vergelijkbare gevoeligheid</a:t>
            </a:r>
          </a:p>
        </p:txBody>
      </p:sp>
      <p:sp>
        <p:nvSpPr>
          <p:cNvPr id="6" name="Tekstvak 5">
            <a:extLst>
              <a:ext uri="{FF2B5EF4-FFF2-40B4-BE49-F238E27FC236}">
                <a16:creationId xmlns:a16="http://schemas.microsoft.com/office/drawing/2014/main" xmlns="" id="{D7ADCAD7-D8FE-6673-36B1-C69ABB05EC5E}"/>
              </a:ext>
            </a:extLst>
          </p:cNvPr>
          <p:cNvSpPr txBox="1"/>
          <p:nvPr/>
        </p:nvSpPr>
        <p:spPr>
          <a:xfrm>
            <a:off x="215516" y="3118778"/>
            <a:ext cx="8712968" cy="677108"/>
          </a:xfrm>
          <a:prstGeom prst="rect">
            <a:avLst/>
          </a:prstGeom>
          <a:noFill/>
        </p:spPr>
        <p:txBody>
          <a:bodyPr wrap="square" rtlCol="0">
            <a:spAutoFit/>
          </a:bodyPr>
          <a:lstStyle/>
          <a:p>
            <a:r>
              <a:rPr lang="nl-NL" sz="1900" dirty="0"/>
              <a:t>Zijn er genotypische aanwijzingen voor heteroresistentie bij CT</a:t>
            </a:r>
            <a:r>
              <a:rPr lang="nl-NL" sz="1900" dirty="0" smtClean="0"/>
              <a:t>?</a:t>
            </a:r>
          </a:p>
          <a:p>
            <a:r>
              <a:rPr lang="nl-NL" sz="1900" dirty="0" smtClean="0"/>
              <a:t>Populatie: </a:t>
            </a:r>
            <a:r>
              <a:rPr lang="nl-NL" sz="1900" b="1" dirty="0" smtClean="0">
                <a:solidFill>
                  <a:srgbClr val="32CD32"/>
                </a:solidFill>
              </a:rPr>
              <a:t>groep A</a:t>
            </a:r>
            <a:r>
              <a:rPr lang="nl-NL" sz="1900" dirty="0" smtClean="0"/>
              <a:t>.</a:t>
            </a:r>
            <a:endParaRPr lang="nl-NL" sz="1900" dirty="0"/>
          </a:p>
        </p:txBody>
      </p:sp>
    </p:spTree>
    <p:extLst>
      <p:ext uri="{BB962C8B-B14F-4D97-AF65-F5344CB8AC3E}">
        <p14:creationId xmlns:p14="http://schemas.microsoft.com/office/powerpoint/2010/main" val="40971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CC85B807-F010-1AF6-D425-6BC71FB7C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2616" y="-1028650"/>
            <a:ext cx="11064564" cy="7823031"/>
          </a:xfrm>
          <a:prstGeom prst="rect">
            <a:avLst/>
          </a:prstGeom>
        </p:spPr>
      </p:pic>
      <p:pic>
        <p:nvPicPr>
          <p:cNvPr id="12" name="Graphic 11">
            <a:extLst>
              <a:ext uri="{FF2B5EF4-FFF2-40B4-BE49-F238E27FC236}">
                <a16:creationId xmlns:a16="http://schemas.microsoft.com/office/drawing/2014/main" xmlns="" id="{3ED7D330-C4ED-201D-FB1C-B040E90857D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4254" t="31295" r="38825" b="44772"/>
          <a:stretch/>
        </p:blipFill>
        <p:spPr>
          <a:xfrm>
            <a:off x="3923928" y="1419623"/>
            <a:ext cx="1872208" cy="1872208"/>
          </a:xfrm>
          <a:prstGeom prst="ellipse">
            <a:avLst/>
          </a:prstGeom>
        </p:spPr>
      </p:pic>
      <p:sp>
        <p:nvSpPr>
          <p:cNvPr id="13" name="Ovaal 12">
            <a:extLst>
              <a:ext uri="{FF2B5EF4-FFF2-40B4-BE49-F238E27FC236}">
                <a16:creationId xmlns:a16="http://schemas.microsoft.com/office/drawing/2014/main" xmlns="" id="{24453E75-815B-6B76-5B96-A6DEAD461CBA}"/>
              </a:ext>
            </a:extLst>
          </p:cNvPr>
          <p:cNvSpPr/>
          <p:nvPr/>
        </p:nvSpPr>
        <p:spPr>
          <a:xfrm>
            <a:off x="3923928" y="1419623"/>
            <a:ext cx="1872208" cy="1872208"/>
          </a:xfrm>
          <a:prstGeom prst="ellipse">
            <a:avLst/>
          </a:prstGeom>
          <a:no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xmlns="" id="{7A72C597-C63E-1590-4010-FF1318B1B5BF}"/>
              </a:ext>
            </a:extLst>
          </p:cNvPr>
          <p:cNvSpPr txBox="1"/>
          <p:nvPr/>
        </p:nvSpPr>
        <p:spPr>
          <a:xfrm>
            <a:off x="-36512" y="-6062"/>
            <a:ext cx="5184576" cy="461665"/>
          </a:xfrm>
          <a:prstGeom prst="rect">
            <a:avLst/>
          </a:prstGeom>
          <a:noFill/>
        </p:spPr>
        <p:txBody>
          <a:bodyPr wrap="square" rtlCol="0">
            <a:spAutoFit/>
          </a:bodyPr>
          <a:lstStyle/>
          <a:p>
            <a:r>
              <a:rPr lang="nl-NL" sz="2400" dirty="0"/>
              <a:t>Next-generation sequencing (NGS)</a:t>
            </a:r>
          </a:p>
        </p:txBody>
      </p:sp>
      <p:sp>
        <p:nvSpPr>
          <p:cNvPr id="6" name="Tekstvak 5">
            <a:extLst>
              <a:ext uri="{FF2B5EF4-FFF2-40B4-BE49-F238E27FC236}">
                <a16:creationId xmlns:a16="http://schemas.microsoft.com/office/drawing/2014/main" xmlns="" id="{3DC3C286-F365-456B-9C03-6EB6F9C25700}"/>
              </a:ext>
            </a:extLst>
          </p:cNvPr>
          <p:cNvSpPr txBox="1"/>
          <p:nvPr/>
        </p:nvSpPr>
        <p:spPr>
          <a:xfrm>
            <a:off x="2339752" y="4659982"/>
            <a:ext cx="4248472" cy="415498"/>
          </a:xfrm>
          <a:prstGeom prst="rect">
            <a:avLst/>
          </a:prstGeom>
          <a:solidFill>
            <a:schemeClr val="accent5">
              <a:lumMod val="20000"/>
              <a:lumOff val="80000"/>
            </a:schemeClr>
          </a:solidFill>
        </p:spPr>
        <p:txBody>
          <a:bodyPr wrap="square" rtlCol="0">
            <a:spAutoFit/>
          </a:bodyPr>
          <a:lstStyle/>
          <a:p>
            <a:r>
              <a:rPr lang="nl-NL" sz="2100" b="1" dirty="0" err="1">
                <a:solidFill>
                  <a:srgbClr val="000000"/>
                </a:solidFill>
              </a:rPr>
              <a:t>MiSeq</a:t>
            </a:r>
            <a:r>
              <a:rPr lang="nl-NL" sz="2100" b="1" dirty="0">
                <a:solidFill>
                  <a:srgbClr val="000000"/>
                </a:solidFill>
              </a:rPr>
              <a:t> sequencing: geen RAMs</a:t>
            </a:r>
          </a:p>
        </p:txBody>
      </p:sp>
    </p:spTree>
    <p:extLst>
      <p:ext uri="{BB962C8B-B14F-4D97-AF65-F5344CB8AC3E}">
        <p14:creationId xmlns:p14="http://schemas.microsoft.com/office/powerpoint/2010/main" val="7417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6" presetClass="emph" presetSubtype="0" fill="hold" nodeType="withEffect">
                                  <p:stCondLst>
                                    <p:cond delay="2000"/>
                                  </p:stCondLst>
                                  <p:childTnLst>
                                    <p:animScale>
                                      <p:cBhvr>
                                        <p:cTn id="9" dur="2000" fill="hold"/>
                                        <p:tgtEl>
                                          <p:spTgt spid="12"/>
                                        </p:tgtEl>
                                      </p:cBhvr>
                                      <p:by x="150000" y="150000"/>
                                    </p:animScale>
                                  </p:childTnLst>
                                </p:cTn>
                              </p:par>
                              <p:par>
                                <p:cTn id="10" presetID="6" presetClass="emph" presetSubtype="0" fill="hold" grpId="0" nodeType="withEffect">
                                  <p:stCondLst>
                                    <p:cond delay="2000"/>
                                  </p:stCondLst>
                                  <p:childTnLst>
                                    <p:animScale>
                                      <p:cBhvr>
                                        <p:cTn id="11" dur="2000" fill="hold"/>
                                        <p:tgtEl>
                                          <p:spTgt spid="1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Conclusies</a:t>
            </a:r>
          </a:p>
        </p:txBody>
      </p:sp>
      <p:sp>
        <p:nvSpPr>
          <p:cNvPr id="5" name="Tijdelijke aanduiding voor inhoud 4"/>
          <p:cNvSpPr>
            <a:spLocks noGrp="1"/>
          </p:cNvSpPr>
          <p:nvPr>
            <p:ph idx="1"/>
          </p:nvPr>
        </p:nvSpPr>
        <p:spPr>
          <a:xfrm>
            <a:off x="251520" y="411510"/>
            <a:ext cx="8640960" cy="3924165"/>
          </a:xfrm>
        </p:spPr>
        <p:txBody>
          <a:bodyPr>
            <a:normAutofit/>
          </a:bodyPr>
          <a:lstStyle/>
          <a:p>
            <a:r>
              <a:rPr lang="nl-NL" sz="2200" dirty="0"/>
              <a:t>Geen aanwijzingen voor </a:t>
            </a:r>
            <a:r>
              <a:rPr lang="nl-NL" sz="2200" dirty="0" smtClean="0"/>
              <a:t>macrolide resistentie </a:t>
            </a:r>
            <a:r>
              <a:rPr lang="nl-NL" sz="2200" dirty="0"/>
              <a:t>in </a:t>
            </a:r>
            <a:r>
              <a:rPr lang="nl-NL" sz="2200" dirty="0" smtClean="0"/>
              <a:t>CT obv 23S</a:t>
            </a:r>
          </a:p>
          <a:p>
            <a:pPr marL="0" indent="0">
              <a:buNone/>
            </a:pPr>
            <a:r>
              <a:rPr lang="nl-NL" sz="2200" dirty="0"/>
              <a:t> </a:t>
            </a:r>
            <a:r>
              <a:rPr lang="nl-NL" sz="2200" dirty="0" smtClean="0"/>
              <a:t>    p.m. grootste prospectieve cohort!</a:t>
            </a:r>
          </a:p>
          <a:p>
            <a:pPr marL="0" indent="0">
              <a:buNone/>
            </a:pPr>
            <a:endParaRPr lang="nl-NL" sz="2200" dirty="0"/>
          </a:p>
          <a:p>
            <a:r>
              <a:rPr lang="nl-NL" sz="2200" dirty="0" smtClean="0"/>
              <a:t>Geen aanwijzingen voor subpopulaties (tot 1%) met macrolide</a:t>
            </a:r>
            <a:br>
              <a:rPr lang="nl-NL" sz="2200" dirty="0" smtClean="0"/>
            </a:br>
            <a:r>
              <a:rPr lang="nl-NL" sz="2200" dirty="0" smtClean="0"/>
              <a:t>RAMs!</a:t>
            </a:r>
            <a:endParaRPr lang="nl-NL" sz="2200" dirty="0"/>
          </a:p>
          <a:p>
            <a:endParaRPr lang="nl-NL" sz="2200" dirty="0"/>
          </a:p>
          <a:p>
            <a:pPr marL="0" indent="0">
              <a:buNone/>
            </a:pPr>
            <a:endParaRPr lang="nl-NL" sz="2200" dirty="0"/>
          </a:p>
        </p:txBody>
      </p:sp>
    </p:spTree>
    <p:extLst>
      <p:ext uri="{BB962C8B-B14F-4D97-AF65-F5344CB8AC3E}">
        <p14:creationId xmlns:p14="http://schemas.microsoft.com/office/powerpoint/2010/main" val="285904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smtClean="0"/>
              <a:t>Word Health Day 2011</a:t>
            </a:r>
            <a:endParaRPr lang="nl-NL" sz="2500" dirty="0"/>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en-US" sz="2000" dirty="0" smtClean="0"/>
              <a:t>“</a:t>
            </a:r>
            <a:r>
              <a:rPr lang="en-US" sz="2000" dirty="0"/>
              <a:t>The message on this World Health Day is loud and clear. </a:t>
            </a:r>
            <a:br>
              <a:rPr lang="en-US" sz="2000" dirty="0"/>
            </a:br>
            <a:r>
              <a:rPr lang="en-US" sz="2000" dirty="0" smtClean="0"/>
              <a:t>The </a:t>
            </a:r>
            <a:r>
              <a:rPr lang="en-US" sz="2000" dirty="0"/>
              <a:t>world is on the brink of losing these miracle cures,” </a:t>
            </a:r>
            <a:r>
              <a:rPr lang="en-US" sz="2000" dirty="0" smtClean="0"/>
              <a:t/>
            </a:r>
            <a:br>
              <a:rPr lang="en-US" sz="2000" dirty="0" smtClean="0"/>
            </a:br>
            <a:r>
              <a:rPr lang="en-US" sz="2000" dirty="0" smtClean="0"/>
              <a:t>said </a:t>
            </a:r>
            <a:r>
              <a:rPr lang="en-US" sz="2000" dirty="0"/>
              <a:t>WHO Director-General </a:t>
            </a:r>
            <a:r>
              <a:rPr lang="en-US" sz="2000" dirty="0" err="1"/>
              <a:t>Dr</a:t>
            </a:r>
            <a:r>
              <a:rPr lang="en-US" sz="2000" dirty="0"/>
              <a:t> Margaret Chan. “In the </a:t>
            </a:r>
            <a:r>
              <a:rPr lang="en-US" sz="2000" dirty="0" smtClean="0"/>
              <a:t/>
            </a:r>
            <a:br>
              <a:rPr lang="en-US" sz="2000" dirty="0" smtClean="0"/>
            </a:br>
            <a:r>
              <a:rPr lang="en-US" sz="2000" dirty="0" smtClean="0"/>
              <a:t>absence </a:t>
            </a:r>
            <a:r>
              <a:rPr lang="en-US" sz="2000" dirty="0"/>
              <a:t>of urgent corrective and protective actions, the </a:t>
            </a:r>
            <a:r>
              <a:rPr lang="en-US" sz="2000" dirty="0" smtClean="0"/>
              <a:t/>
            </a:r>
            <a:br>
              <a:rPr lang="en-US" sz="2000" dirty="0" smtClean="0"/>
            </a:br>
            <a:r>
              <a:rPr lang="en-US" sz="2000" b="1" dirty="0" smtClean="0"/>
              <a:t>world </a:t>
            </a:r>
            <a:r>
              <a:rPr lang="en-US" sz="2000" b="1" dirty="0"/>
              <a:t>is heading towards a post-antibiotic era</a:t>
            </a:r>
            <a:r>
              <a:rPr lang="en-US" sz="2000" dirty="0"/>
              <a:t>, in which </a:t>
            </a:r>
            <a:r>
              <a:rPr lang="en-US" sz="2000" dirty="0" smtClean="0"/>
              <a:t/>
            </a:r>
            <a:br>
              <a:rPr lang="en-US" sz="2000" dirty="0" smtClean="0"/>
            </a:br>
            <a:r>
              <a:rPr lang="en-US" sz="2000" dirty="0" smtClean="0"/>
              <a:t>many </a:t>
            </a:r>
            <a:r>
              <a:rPr lang="en-US" sz="2000" dirty="0"/>
              <a:t>common infections will no longer have a cure and, </a:t>
            </a:r>
            <a:r>
              <a:rPr lang="en-US" sz="2000" dirty="0" smtClean="0"/>
              <a:t/>
            </a:r>
            <a:br>
              <a:rPr lang="en-US" sz="2000" dirty="0" smtClean="0"/>
            </a:br>
            <a:r>
              <a:rPr lang="en-US" sz="2000" dirty="0" smtClean="0"/>
              <a:t>once </a:t>
            </a:r>
            <a:r>
              <a:rPr lang="en-US" sz="2000" dirty="0"/>
              <a:t>again, kill unabated.”</a:t>
            </a:r>
            <a:endParaRPr lang="nl-NL" sz="20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974989"/>
            <a:ext cx="2214543" cy="217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a:extLst>
              <a:ext uri="{FF2B5EF4-FFF2-40B4-BE49-F238E27FC236}">
                <a16:creationId xmlns="" xmlns:a16="http://schemas.microsoft.com/office/drawing/2014/main" id="{C23BC81B-DD74-4160-BE96-B4E36DD1FFCE}"/>
              </a:ext>
            </a:extLst>
          </p:cNvPr>
          <p:cNvSpPr txBox="1"/>
          <p:nvPr/>
        </p:nvSpPr>
        <p:spPr>
          <a:xfrm>
            <a:off x="3275856" y="4146019"/>
            <a:ext cx="5976664" cy="338554"/>
          </a:xfrm>
          <a:prstGeom prst="rect">
            <a:avLst/>
          </a:prstGeom>
          <a:solidFill>
            <a:schemeClr val="bg1"/>
          </a:solidFill>
        </p:spPr>
        <p:txBody>
          <a:bodyPr wrap="square" rtlCol="0">
            <a:spAutoFit/>
          </a:bodyPr>
          <a:lstStyle/>
          <a:p>
            <a:r>
              <a:rPr lang="nl-NL" sz="1600" i="0" dirty="0">
                <a:solidFill>
                  <a:schemeClr val="bg1">
                    <a:lumMod val="65000"/>
                  </a:schemeClr>
                </a:solidFill>
                <a:effectLst/>
                <a:latin typeface="Arial" panose="020B0604020202020204" pitchFamily="34" charset="0"/>
              </a:rPr>
              <a:t>dr. Margaret Chan</a:t>
            </a:r>
            <a:r>
              <a:rPr lang="nl-NL" sz="1600" dirty="0">
                <a:solidFill>
                  <a:schemeClr val="bg1">
                    <a:lumMod val="65000"/>
                  </a:schemeClr>
                </a:solidFill>
                <a:latin typeface="Arial" panose="020B0604020202020204" pitchFamily="34" charset="0"/>
              </a:rPr>
              <a:t>, Director General, World Health Organization</a:t>
            </a:r>
            <a:endParaRPr lang="nl-NL" sz="1600" dirty="0">
              <a:solidFill>
                <a:schemeClr val="bg1">
                  <a:lumMod val="65000"/>
                </a:schemeClr>
              </a:solidFill>
            </a:endParaRPr>
          </a:p>
        </p:txBody>
      </p:sp>
      <p:sp>
        <p:nvSpPr>
          <p:cNvPr id="8" name="Tekstvak 7">
            <a:extLst>
              <a:ext uri="{FF2B5EF4-FFF2-40B4-BE49-F238E27FC236}">
                <a16:creationId xmlns="" xmlns:a16="http://schemas.microsoft.com/office/drawing/2014/main" id="{C23BC81B-DD74-4160-BE96-B4E36DD1FFCE}"/>
              </a:ext>
            </a:extLst>
          </p:cNvPr>
          <p:cNvSpPr txBox="1"/>
          <p:nvPr/>
        </p:nvSpPr>
        <p:spPr>
          <a:xfrm>
            <a:off x="3491880" y="4659982"/>
            <a:ext cx="6768752" cy="723275"/>
          </a:xfrm>
          <a:prstGeom prst="rect">
            <a:avLst/>
          </a:prstGeom>
          <a:solidFill>
            <a:schemeClr val="bg1"/>
          </a:solidFill>
        </p:spPr>
        <p:txBody>
          <a:bodyPr wrap="square" lIns="0" tIns="0" rIns="0" bIns="0" rtlCol="0">
            <a:spAutoFit/>
          </a:bodyPr>
          <a:lstStyle/>
          <a:p>
            <a:r>
              <a:rPr lang="nl-NL" sz="1100" dirty="0" smtClean="0">
                <a:solidFill>
                  <a:schemeClr val="bg1">
                    <a:lumMod val="65000"/>
                  </a:schemeClr>
                </a:solidFill>
                <a:latin typeface="Arial" panose="020B0604020202020204" pitchFamily="34" charset="0"/>
              </a:rPr>
              <a:t>Quote: https</a:t>
            </a:r>
            <a:r>
              <a:rPr lang="nl-NL" sz="1100" dirty="0">
                <a:solidFill>
                  <a:schemeClr val="bg1">
                    <a:lumMod val="65000"/>
                  </a:schemeClr>
                </a:solidFill>
                <a:latin typeface="Arial" panose="020B0604020202020204" pitchFamily="34" charset="0"/>
              </a:rPr>
              <a:t>://</a:t>
            </a:r>
            <a:r>
              <a:rPr lang="nl-NL" sz="1100" dirty="0" smtClean="0">
                <a:solidFill>
                  <a:schemeClr val="bg1">
                    <a:lumMod val="65000"/>
                  </a:schemeClr>
                </a:solidFill>
                <a:latin typeface="Arial" panose="020B0604020202020204" pitchFamily="34" charset="0"/>
              </a:rPr>
              <a:t>apps.who.int/mediacentre/news/releases/2011/whd_20110406/en/index.html</a:t>
            </a:r>
          </a:p>
          <a:p>
            <a:r>
              <a:rPr lang="nl-NL" sz="1100" dirty="0" err="1" smtClean="0">
                <a:solidFill>
                  <a:schemeClr val="bg1">
                    <a:lumMod val="65000"/>
                  </a:schemeClr>
                </a:solidFill>
              </a:rPr>
              <a:t>Photograph</a:t>
            </a:r>
            <a:r>
              <a:rPr lang="nl-NL" sz="1100" dirty="0">
                <a:solidFill>
                  <a:schemeClr val="bg1">
                    <a:lumMod val="65000"/>
                  </a:schemeClr>
                </a:solidFill>
              </a:rPr>
              <a:t>: https://commons.wikimedia.org/wiki/File:Margaret_Chan_(5833078070).</a:t>
            </a:r>
            <a:r>
              <a:rPr lang="nl-NL" sz="1100" dirty="0" smtClean="0">
                <a:solidFill>
                  <a:schemeClr val="bg1">
                    <a:lumMod val="65000"/>
                  </a:schemeClr>
                </a:solidFill>
              </a:rPr>
              <a:t>jpg</a:t>
            </a:r>
          </a:p>
          <a:p>
            <a:r>
              <a:rPr lang="nl-NL" sz="1100" dirty="0">
                <a:solidFill>
                  <a:schemeClr val="bg1">
                    <a:lumMod val="65000"/>
                  </a:schemeClr>
                </a:solidFill>
              </a:rPr>
              <a:t>Copyright: Claudia </a:t>
            </a:r>
            <a:r>
              <a:rPr lang="nl-NL" sz="1100" dirty="0" err="1">
                <a:solidFill>
                  <a:schemeClr val="bg1">
                    <a:lumMod val="65000"/>
                  </a:schemeClr>
                </a:solidFill>
              </a:rPr>
              <a:t>Leisinger</a:t>
            </a:r>
            <a:r>
              <a:rPr lang="nl-NL" sz="1100" dirty="0">
                <a:solidFill>
                  <a:schemeClr val="bg1">
                    <a:lumMod val="65000"/>
                  </a:schemeClr>
                </a:solidFill>
              </a:rPr>
              <a:t>/ CC-BY-2.0</a:t>
            </a:r>
          </a:p>
          <a:p>
            <a:endParaRPr lang="nl-NL" sz="1400" dirty="0">
              <a:solidFill>
                <a:schemeClr val="bg1">
                  <a:lumMod val="6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898755"/>
            <a:ext cx="2664296" cy="116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echte verbindingslijn 2"/>
          <p:cNvCxnSpPr>
            <a:stCxn id="1026" idx="0"/>
          </p:cNvCxnSpPr>
          <p:nvPr/>
        </p:nvCxnSpPr>
        <p:spPr>
          <a:xfrm>
            <a:off x="2375756" y="2898755"/>
            <a:ext cx="1260140" cy="1168420"/>
          </a:xfrm>
          <a:prstGeom prst="line">
            <a:avLst/>
          </a:prstGeom>
          <a:ln w="444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a:endCxn id="1026" idx="2"/>
          </p:cNvCxnSpPr>
          <p:nvPr/>
        </p:nvCxnSpPr>
        <p:spPr>
          <a:xfrm flipH="1">
            <a:off x="2375756" y="2898755"/>
            <a:ext cx="1332148" cy="1168420"/>
          </a:xfrm>
          <a:prstGeom prst="line">
            <a:avLst/>
          </a:prstGeom>
          <a:ln w="444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28625"/>
            <a:ext cx="8229600" cy="857250"/>
          </a:xfrm>
        </p:spPr>
        <p:txBody>
          <a:bodyPr>
            <a:normAutofit/>
          </a:bodyPr>
          <a:lstStyle/>
          <a:p>
            <a:r>
              <a:rPr lang="en-US" sz="2500" dirty="0">
                <a:solidFill>
                  <a:srgbClr val="000000"/>
                </a:solidFill>
              </a:rPr>
              <a:t>Met dank aan:</a:t>
            </a:r>
          </a:p>
        </p:txBody>
      </p:sp>
      <p:pic>
        <p:nvPicPr>
          <p:cNvPr id="5" name="Afbeelding 4">
            <a:extLst>
              <a:ext uri="{FF2B5EF4-FFF2-40B4-BE49-F238E27FC236}">
                <a16:creationId xmlns:a16="http://schemas.microsoft.com/office/drawing/2014/main" xmlns="" id="{86FEC65D-A29C-5E7E-AEE3-253358AF51F5}"/>
              </a:ext>
            </a:extLst>
          </p:cNvPr>
          <p:cNvPicPr>
            <a:picLocks noChangeAspect="1"/>
          </p:cNvPicPr>
          <p:nvPr/>
        </p:nvPicPr>
        <p:blipFill>
          <a:blip r:embed="rId3"/>
          <a:stretch>
            <a:fillRect/>
          </a:stretch>
        </p:blipFill>
        <p:spPr>
          <a:xfrm>
            <a:off x="2628341" y="0"/>
            <a:ext cx="6480720" cy="4463414"/>
          </a:xfrm>
          <a:prstGeom prst="rect">
            <a:avLst/>
          </a:prstGeom>
        </p:spPr>
      </p:pic>
      <p:sp>
        <p:nvSpPr>
          <p:cNvPr id="6" name="Tekstvak 5">
            <a:extLst>
              <a:ext uri="{FF2B5EF4-FFF2-40B4-BE49-F238E27FC236}">
                <a16:creationId xmlns:a16="http://schemas.microsoft.com/office/drawing/2014/main" xmlns="" id="{5AED405D-A7EC-6152-6C88-C2EF5D33DC25}"/>
              </a:ext>
            </a:extLst>
          </p:cNvPr>
          <p:cNvSpPr txBox="1"/>
          <p:nvPr/>
        </p:nvSpPr>
        <p:spPr>
          <a:xfrm>
            <a:off x="12626" y="707215"/>
            <a:ext cx="3024336" cy="2862322"/>
          </a:xfrm>
          <a:prstGeom prst="rect">
            <a:avLst/>
          </a:prstGeom>
          <a:noFill/>
        </p:spPr>
        <p:txBody>
          <a:bodyPr wrap="square" rtlCol="0">
            <a:spAutoFit/>
          </a:bodyPr>
          <a:lstStyle/>
          <a:p>
            <a:r>
              <a:rPr lang="nl-NL" b="1" dirty="0"/>
              <a:t>MUMC+</a:t>
            </a:r>
            <a:r>
              <a:rPr lang="nl-NL" dirty="0"/>
              <a:t>:</a:t>
            </a:r>
            <a:br>
              <a:rPr lang="nl-NL" dirty="0"/>
            </a:br>
            <a:r>
              <a:rPr lang="nl-NL" dirty="0"/>
              <a:t>Mayk Lucchesi</a:t>
            </a:r>
          </a:p>
          <a:p>
            <a:r>
              <a:rPr lang="nl-NL" dirty="0"/>
              <a:t>Brian van der Veer</a:t>
            </a:r>
          </a:p>
          <a:p>
            <a:r>
              <a:rPr lang="nl-NL" dirty="0"/>
              <a:t>Petra Wolffs</a:t>
            </a:r>
          </a:p>
          <a:p>
            <a:r>
              <a:rPr lang="nl-NL" dirty="0"/>
              <a:t>Inge van Loo</a:t>
            </a:r>
          </a:p>
          <a:p>
            <a:r>
              <a:rPr lang="nl-NL" dirty="0"/>
              <a:t>Paul Savelkoul</a:t>
            </a:r>
          </a:p>
          <a:p>
            <a:endParaRPr lang="nl-NL" dirty="0"/>
          </a:p>
          <a:p>
            <a:r>
              <a:rPr lang="nl-NL" b="1" dirty="0"/>
              <a:t>GGD Zuid-Limburg</a:t>
            </a:r>
            <a:r>
              <a:rPr lang="nl-NL" dirty="0"/>
              <a:t>:</a:t>
            </a:r>
          </a:p>
          <a:p>
            <a:r>
              <a:rPr lang="nl-NL" b="0" i="0" u="none" strike="noStrike" baseline="0" dirty="0">
                <a:latin typeface="MyriadPro-Light"/>
              </a:rPr>
              <a:t>Nicole Dukers‑Muijrers</a:t>
            </a:r>
          </a:p>
          <a:p>
            <a:r>
              <a:rPr lang="nl-NL" b="0" i="0" u="none" strike="noStrike" baseline="0" dirty="0">
                <a:latin typeface="MyriadPro-Light"/>
              </a:rPr>
              <a:t>Christian Hoebe</a:t>
            </a:r>
            <a:endParaRPr lang="nl-NL" dirty="0"/>
          </a:p>
        </p:txBody>
      </p:sp>
      <p:sp>
        <p:nvSpPr>
          <p:cNvPr id="7" name="Titel 3"/>
          <p:cNvSpPr txBox="1">
            <a:spLocks/>
          </p:cNvSpPr>
          <p:nvPr/>
        </p:nvSpPr>
        <p:spPr>
          <a:xfrm>
            <a:off x="14808" y="3586708"/>
            <a:ext cx="8229600" cy="8572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1" kern="1200">
                <a:solidFill>
                  <a:schemeClr val="tx1"/>
                </a:solidFill>
                <a:latin typeface="TheSansOffice LF" pitchFamily="34" charset="0"/>
                <a:ea typeface="+mj-ea"/>
                <a:cs typeface="+mj-cs"/>
              </a:defRPr>
            </a:lvl1pPr>
          </a:lstStyle>
          <a:p>
            <a:r>
              <a:rPr lang="en-US" sz="2500" dirty="0" smtClean="0">
                <a:solidFill>
                  <a:srgbClr val="000000"/>
                </a:solidFill>
              </a:rPr>
              <a:t>Vragen?</a:t>
            </a:r>
            <a:endParaRPr lang="en-US" sz="2500" dirty="0">
              <a:solidFill>
                <a:srgbClr val="000000"/>
              </a:solidFill>
            </a:endParaRPr>
          </a:p>
        </p:txBody>
      </p:sp>
    </p:spTree>
    <p:extLst>
      <p:ext uri="{BB962C8B-B14F-4D97-AF65-F5344CB8AC3E}">
        <p14:creationId xmlns:p14="http://schemas.microsoft.com/office/powerpoint/2010/main" val="22312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Achtergrond (1/4)</a:t>
            </a:r>
          </a:p>
        </p:txBody>
      </p:sp>
      <p:sp>
        <p:nvSpPr>
          <p:cNvPr id="5" name="Tijdelijke aanduiding voor inhoud 4"/>
          <p:cNvSpPr>
            <a:spLocks noGrp="1"/>
          </p:cNvSpPr>
          <p:nvPr>
            <p:ph idx="1"/>
          </p:nvPr>
        </p:nvSpPr>
        <p:spPr>
          <a:xfrm>
            <a:off x="179512" y="411510"/>
            <a:ext cx="8784976" cy="3924165"/>
          </a:xfrm>
        </p:spPr>
        <p:txBody>
          <a:bodyPr lIns="36000" tIns="36000" rIns="36000" bIns="36000">
            <a:normAutofit/>
          </a:bodyPr>
          <a:lstStyle/>
          <a:p>
            <a:pPr marL="0" indent="0">
              <a:buNone/>
            </a:pPr>
            <a:r>
              <a:rPr lang="nl-NL" sz="2200" dirty="0"/>
              <a:t>In toenemende mate vindt er een verschuiving plaats van AZI -&gt; doxy</a:t>
            </a:r>
          </a:p>
          <a:p>
            <a:r>
              <a:rPr lang="nl-NL" sz="2100" dirty="0"/>
              <a:t>2018 BASSH richtlijn (UK):</a:t>
            </a:r>
          </a:p>
          <a:p>
            <a:pPr marL="0" indent="0">
              <a:buNone/>
            </a:pPr>
            <a:r>
              <a:rPr lang="nl-NL" sz="2200" dirty="0"/>
              <a:t>    </a:t>
            </a:r>
            <a:r>
              <a:rPr lang="nl-NL" sz="1800" dirty="0"/>
              <a:t>1</a:t>
            </a:r>
            <a:r>
              <a:rPr lang="nl-NL" sz="1800" baseline="30000" dirty="0"/>
              <a:t>ste</a:t>
            </a:r>
            <a:r>
              <a:rPr lang="nl-NL" sz="1800" dirty="0"/>
              <a:t> keus ongecompliceerde URO/rectale/</a:t>
            </a:r>
            <a:r>
              <a:rPr lang="nl-NL" sz="1800" dirty="0" err="1"/>
              <a:t>orofaryngeale</a:t>
            </a:r>
            <a:r>
              <a:rPr lang="nl-NL" sz="1800" dirty="0"/>
              <a:t> CT: </a:t>
            </a:r>
            <a:r>
              <a:rPr lang="nl-NL" sz="1800" dirty="0" err="1"/>
              <a:t>doxy</a:t>
            </a:r>
            <a:r>
              <a:rPr lang="nl-NL" sz="1800" dirty="0"/>
              <a:t> 100mg 2dd, 7d</a:t>
            </a:r>
          </a:p>
          <a:p>
            <a:pPr marL="0" indent="0">
              <a:buNone/>
            </a:pPr>
            <a:endParaRPr lang="nl-NL" sz="2200" dirty="0"/>
          </a:p>
          <a:p>
            <a:r>
              <a:rPr lang="nl-NL" sz="2100" dirty="0"/>
              <a:t>2021 CDC (USA):</a:t>
            </a:r>
            <a:r>
              <a:rPr lang="nl-NL" sz="2200" dirty="0"/>
              <a:t/>
            </a:r>
            <a:br>
              <a:rPr lang="nl-NL" sz="2200" dirty="0"/>
            </a:br>
            <a:r>
              <a:rPr lang="nl-NL" sz="1900" dirty="0"/>
              <a:t>idem</a:t>
            </a:r>
          </a:p>
        </p:txBody>
      </p:sp>
    </p:spTree>
    <p:extLst>
      <p:ext uri="{BB962C8B-B14F-4D97-AF65-F5344CB8AC3E}">
        <p14:creationId xmlns:p14="http://schemas.microsoft.com/office/powerpoint/2010/main" val="1630918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7" name="Rechte verbindingslijn 56">
            <a:extLst>
              <a:ext uri="{FF2B5EF4-FFF2-40B4-BE49-F238E27FC236}">
                <a16:creationId xmlns:a16="http://schemas.microsoft.com/office/drawing/2014/main" xmlns="" id="{C5D03A1C-441B-403B-8155-39CDFF70CC5D}"/>
              </a:ext>
            </a:extLst>
          </p:cNvPr>
          <p:cNvCxnSpPr>
            <a:cxnSpLocks/>
          </p:cNvCxnSpPr>
          <p:nvPr/>
        </p:nvCxnSpPr>
        <p:spPr>
          <a:xfrm>
            <a:off x="0" y="1833981"/>
            <a:ext cx="9180512" cy="0"/>
          </a:xfrm>
          <a:prstGeom prst="line">
            <a:avLst/>
          </a:prstGeom>
          <a:ln>
            <a:solidFill>
              <a:schemeClr val="bg1">
                <a:lumMod val="75000"/>
                <a:alpha val="2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p:nvPr>
        </p:nvSpPr>
        <p:spPr>
          <a:xfrm>
            <a:off x="107504" y="-380578"/>
            <a:ext cx="8229600" cy="857250"/>
          </a:xfrm>
        </p:spPr>
        <p:txBody>
          <a:bodyPr/>
          <a:lstStyle/>
          <a:p>
            <a:r>
              <a:rPr lang="nl-NL" dirty="0"/>
              <a:t>FemCure trial</a:t>
            </a:r>
          </a:p>
        </p:txBody>
      </p:sp>
      <p:grpSp>
        <p:nvGrpSpPr>
          <p:cNvPr id="39" name="Groep 38">
            <a:extLst>
              <a:ext uri="{FF2B5EF4-FFF2-40B4-BE49-F238E27FC236}">
                <a16:creationId xmlns:a16="http://schemas.microsoft.com/office/drawing/2014/main" xmlns="" id="{4F2E802F-B006-47AE-9F0E-D02633B11BB0}"/>
              </a:ext>
            </a:extLst>
          </p:cNvPr>
          <p:cNvGrpSpPr/>
          <p:nvPr/>
        </p:nvGrpSpPr>
        <p:grpSpPr>
          <a:xfrm>
            <a:off x="711576" y="2859782"/>
            <a:ext cx="8152901" cy="264877"/>
            <a:chOff x="395536" y="3442320"/>
            <a:chExt cx="10296525" cy="400050"/>
          </a:xfrm>
        </p:grpSpPr>
        <p:cxnSp>
          <p:nvCxnSpPr>
            <p:cNvPr id="32" name="Rechte verbindingslijn 31">
              <a:extLst>
                <a:ext uri="{FF2B5EF4-FFF2-40B4-BE49-F238E27FC236}">
                  <a16:creationId xmlns:a16="http://schemas.microsoft.com/office/drawing/2014/main" xmlns="" id="{E7D01B17-DD4C-41D5-8142-ADF6AC3920C9}"/>
                </a:ext>
              </a:extLst>
            </p:cNvPr>
            <p:cNvCxnSpPr/>
            <p:nvPr/>
          </p:nvCxnSpPr>
          <p:spPr>
            <a:xfrm>
              <a:off x="395536" y="3651870"/>
              <a:ext cx="102965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xmlns="" id="{587F766B-F9CA-4629-AAD2-204A5F446061}"/>
                </a:ext>
              </a:extLst>
            </p:cNvPr>
            <p:cNvCxnSpPr/>
            <p:nvPr/>
          </p:nvCxnSpPr>
          <p:spPr>
            <a:xfrm>
              <a:off x="395536" y="344232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xmlns="" id="{2E094B14-BC93-4C61-8ACF-DE4FC51D8AAD}"/>
                </a:ext>
              </a:extLst>
            </p:cNvPr>
            <p:cNvCxnSpPr/>
            <p:nvPr/>
          </p:nvCxnSpPr>
          <p:spPr>
            <a:xfrm>
              <a:off x="2452936" y="3451845"/>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xmlns="" id="{D8E87332-31AB-4FEB-8C15-E7185044E573}"/>
                </a:ext>
              </a:extLst>
            </p:cNvPr>
            <p:cNvCxnSpPr/>
            <p:nvPr/>
          </p:nvCxnSpPr>
          <p:spPr>
            <a:xfrm>
              <a:off x="4510336" y="3451845"/>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xmlns="" id="{82DE9462-B162-4A16-8C5E-4D8211CFB000}"/>
                </a:ext>
              </a:extLst>
            </p:cNvPr>
            <p:cNvCxnSpPr/>
            <p:nvPr/>
          </p:nvCxnSpPr>
          <p:spPr>
            <a:xfrm>
              <a:off x="6567736" y="346137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xmlns="" id="{127D8A30-1E30-436B-BDC8-FB31A06958B4}"/>
                </a:ext>
              </a:extLst>
            </p:cNvPr>
            <p:cNvCxnSpPr/>
            <p:nvPr/>
          </p:nvCxnSpPr>
          <p:spPr>
            <a:xfrm>
              <a:off x="8625136" y="3451845"/>
              <a:ext cx="0" cy="381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xmlns="" id="{57536ABC-9FB9-468C-B005-9E299F380A8B}"/>
                </a:ext>
              </a:extLst>
            </p:cNvPr>
            <p:cNvCxnSpPr/>
            <p:nvPr/>
          </p:nvCxnSpPr>
          <p:spPr>
            <a:xfrm>
              <a:off x="10682536" y="3451845"/>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3" name="Tekstvak 42">
            <a:extLst>
              <a:ext uri="{FF2B5EF4-FFF2-40B4-BE49-F238E27FC236}">
                <a16:creationId xmlns:a16="http://schemas.microsoft.com/office/drawing/2014/main" xmlns="" id="{069245AA-048B-422F-9C1E-D4D012E61F12}"/>
              </a:ext>
            </a:extLst>
          </p:cNvPr>
          <p:cNvSpPr txBox="1"/>
          <p:nvPr/>
        </p:nvSpPr>
        <p:spPr>
          <a:xfrm>
            <a:off x="467091" y="3117619"/>
            <a:ext cx="504053" cy="318924"/>
          </a:xfrm>
          <a:prstGeom prst="rect">
            <a:avLst/>
          </a:prstGeom>
          <a:noFill/>
          <a:ln>
            <a:noFill/>
          </a:ln>
        </p:spPr>
        <p:txBody>
          <a:bodyPr wrap="square" tIns="36000" bIns="36000" rtlCol="0">
            <a:spAutoFit/>
          </a:bodyPr>
          <a:lstStyle/>
          <a:p>
            <a:r>
              <a:rPr lang="nl-NL" sz="1600" dirty="0"/>
              <a:t>t-1</a:t>
            </a:r>
          </a:p>
        </p:txBody>
      </p:sp>
      <p:sp>
        <p:nvSpPr>
          <p:cNvPr id="44" name="Tekstvak 43">
            <a:extLst>
              <a:ext uri="{FF2B5EF4-FFF2-40B4-BE49-F238E27FC236}">
                <a16:creationId xmlns:a16="http://schemas.microsoft.com/office/drawing/2014/main" xmlns="" id="{FD8D6445-7C5D-404C-B966-5E3F3106EBC9}"/>
              </a:ext>
            </a:extLst>
          </p:cNvPr>
          <p:cNvSpPr txBox="1"/>
          <p:nvPr/>
        </p:nvSpPr>
        <p:spPr>
          <a:xfrm>
            <a:off x="2123276" y="3112046"/>
            <a:ext cx="504053" cy="318924"/>
          </a:xfrm>
          <a:prstGeom prst="rect">
            <a:avLst/>
          </a:prstGeom>
          <a:noFill/>
          <a:ln>
            <a:noFill/>
          </a:ln>
        </p:spPr>
        <p:txBody>
          <a:bodyPr wrap="square" tIns="36000" bIns="36000" rtlCol="0">
            <a:spAutoFit/>
          </a:bodyPr>
          <a:lstStyle/>
          <a:p>
            <a:r>
              <a:rPr lang="nl-NL" sz="1600" dirty="0"/>
              <a:t>t0</a:t>
            </a:r>
          </a:p>
        </p:txBody>
      </p:sp>
      <p:sp>
        <p:nvSpPr>
          <p:cNvPr id="45" name="Tekstvak 44">
            <a:extLst>
              <a:ext uri="{FF2B5EF4-FFF2-40B4-BE49-F238E27FC236}">
                <a16:creationId xmlns:a16="http://schemas.microsoft.com/office/drawing/2014/main" xmlns="" id="{8D5A3CFA-6D1D-4171-AB13-73F4F70FD6B7}"/>
              </a:ext>
            </a:extLst>
          </p:cNvPr>
          <p:cNvSpPr txBox="1"/>
          <p:nvPr/>
        </p:nvSpPr>
        <p:spPr>
          <a:xfrm>
            <a:off x="8676459" y="3117619"/>
            <a:ext cx="504053" cy="318924"/>
          </a:xfrm>
          <a:prstGeom prst="rect">
            <a:avLst/>
          </a:prstGeom>
          <a:noFill/>
          <a:ln>
            <a:noFill/>
          </a:ln>
        </p:spPr>
        <p:txBody>
          <a:bodyPr wrap="square" tIns="36000" bIns="36000" rtlCol="0">
            <a:spAutoFit/>
          </a:bodyPr>
          <a:lstStyle/>
          <a:p>
            <a:r>
              <a:rPr lang="nl-NL" sz="1600" dirty="0"/>
              <a:t>t1</a:t>
            </a:r>
          </a:p>
        </p:txBody>
      </p:sp>
      <p:sp>
        <p:nvSpPr>
          <p:cNvPr id="46" name="Tekstvak 45">
            <a:extLst>
              <a:ext uri="{FF2B5EF4-FFF2-40B4-BE49-F238E27FC236}">
                <a16:creationId xmlns:a16="http://schemas.microsoft.com/office/drawing/2014/main" xmlns="" id="{35AFA087-1051-4D34-866E-3D1EA21AF873}"/>
              </a:ext>
            </a:extLst>
          </p:cNvPr>
          <p:cNvSpPr txBox="1"/>
          <p:nvPr/>
        </p:nvSpPr>
        <p:spPr>
          <a:xfrm>
            <a:off x="3673254" y="3439499"/>
            <a:ext cx="592930" cy="288147"/>
          </a:xfrm>
          <a:prstGeom prst="rect">
            <a:avLst/>
          </a:prstGeom>
          <a:noFill/>
          <a:ln>
            <a:noFill/>
          </a:ln>
        </p:spPr>
        <p:txBody>
          <a:bodyPr wrap="square" tIns="36000" bIns="36000" rtlCol="0">
            <a:spAutoFit/>
          </a:bodyPr>
          <a:lstStyle/>
          <a:p>
            <a:r>
              <a:rPr lang="nl-NL" sz="1400" dirty="0">
                <a:solidFill>
                  <a:srgbClr val="000000"/>
                </a:solidFill>
              </a:rPr>
              <a:t>wk 1</a:t>
            </a:r>
          </a:p>
        </p:txBody>
      </p:sp>
      <p:sp>
        <p:nvSpPr>
          <p:cNvPr id="47" name="Tekstvak 46">
            <a:extLst>
              <a:ext uri="{FF2B5EF4-FFF2-40B4-BE49-F238E27FC236}">
                <a16:creationId xmlns:a16="http://schemas.microsoft.com/office/drawing/2014/main" xmlns="" id="{8830C3C0-6B90-43B3-91D3-D815ACB2A5AA}"/>
              </a:ext>
            </a:extLst>
          </p:cNvPr>
          <p:cNvSpPr txBox="1"/>
          <p:nvPr/>
        </p:nvSpPr>
        <p:spPr>
          <a:xfrm>
            <a:off x="5302326" y="3439501"/>
            <a:ext cx="592930" cy="288147"/>
          </a:xfrm>
          <a:prstGeom prst="rect">
            <a:avLst/>
          </a:prstGeom>
          <a:noFill/>
          <a:ln>
            <a:noFill/>
          </a:ln>
        </p:spPr>
        <p:txBody>
          <a:bodyPr wrap="square" tIns="36000" bIns="36000" rtlCol="0">
            <a:spAutoFit/>
          </a:bodyPr>
          <a:lstStyle/>
          <a:p>
            <a:r>
              <a:rPr lang="nl-NL" sz="1400" dirty="0">
                <a:solidFill>
                  <a:srgbClr val="000000"/>
                </a:solidFill>
              </a:rPr>
              <a:t>wk 2</a:t>
            </a:r>
          </a:p>
        </p:txBody>
      </p:sp>
      <p:sp>
        <p:nvSpPr>
          <p:cNvPr id="48" name="Tekstvak 47">
            <a:extLst>
              <a:ext uri="{FF2B5EF4-FFF2-40B4-BE49-F238E27FC236}">
                <a16:creationId xmlns:a16="http://schemas.microsoft.com/office/drawing/2014/main" xmlns="" id="{AAC222F2-2770-4B65-8F54-79499F19F3B5}"/>
              </a:ext>
            </a:extLst>
          </p:cNvPr>
          <p:cNvSpPr txBox="1"/>
          <p:nvPr/>
        </p:nvSpPr>
        <p:spPr>
          <a:xfrm>
            <a:off x="6931398" y="3439500"/>
            <a:ext cx="592930" cy="288147"/>
          </a:xfrm>
          <a:prstGeom prst="rect">
            <a:avLst/>
          </a:prstGeom>
          <a:noFill/>
          <a:ln>
            <a:noFill/>
          </a:ln>
        </p:spPr>
        <p:txBody>
          <a:bodyPr wrap="square" tIns="36000" bIns="36000" rtlCol="0">
            <a:spAutoFit/>
          </a:bodyPr>
          <a:lstStyle/>
          <a:p>
            <a:r>
              <a:rPr lang="nl-NL" sz="1400" dirty="0">
                <a:solidFill>
                  <a:schemeClr val="bg1">
                    <a:lumMod val="75000"/>
                  </a:schemeClr>
                </a:solidFill>
              </a:rPr>
              <a:t>wk 3</a:t>
            </a:r>
          </a:p>
        </p:txBody>
      </p:sp>
      <p:sp>
        <p:nvSpPr>
          <p:cNvPr id="49" name="Tekstvak 48">
            <a:extLst>
              <a:ext uri="{FF2B5EF4-FFF2-40B4-BE49-F238E27FC236}">
                <a16:creationId xmlns:a16="http://schemas.microsoft.com/office/drawing/2014/main" xmlns="" id="{39E71968-FB52-4174-8680-80CA968395C7}"/>
              </a:ext>
            </a:extLst>
          </p:cNvPr>
          <p:cNvSpPr txBox="1"/>
          <p:nvPr/>
        </p:nvSpPr>
        <p:spPr>
          <a:xfrm>
            <a:off x="8560551" y="3439417"/>
            <a:ext cx="592930" cy="288147"/>
          </a:xfrm>
          <a:prstGeom prst="rect">
            <a:avLst/>
          </a:prstGeom>
          <a:noFill/>
          <a:ln>
            <a:noFill/>
          </a:ln>
        </p:spPr>
        <p:txBody>
          <a:bodyPr wrap="square" tIns="36000" bIns="36000" rtlCol="0">
            <a:spAutoFit/>
          </a:bodyPr>
          <a:lstStyle/>
          <a:p>
            <a:r>
              <a:rPr lang="nl-NL" sz="1400" dirty="0">
                <a:solidFill>
                  <a:srgbClr val="000000"/>
                </a:solidFill>
              </a:rPr>
              <a:t>wk 4</a:t>
            </a:r>
          </a:p>
        </p:txBody>
      </p:sp>
      <p:sp>
        <p:nvSpPr>
          <p:cNvPr id="50" name="Tekstvak 49">
            <a:extLst>
              <a:ext uri="{FF2B5EF4-FFF2-40B4-BE49-F238E27FC236}">
                <a16:creationId xmlns:a16="http://schemas.microsoft.com/office/drawing/2014/main" xmlns="" id="{7A6EA947-75B4-41E6-9401-0A3465A94164}"/>
              </a:ext>
            </a:extLst>
          </p:cNvPr>
          <p:cNvSpPr txBox="1"/>
          <p:nvPr/>
        </p:nvSpPr>
        <p:spPr>
          <a:xfrm>
            <a:off x="2124397" y="2468159"/>
            <a:ext cx="432502" cy="369332"/>
          </a:xfrm>
          <a:prstGeom prst="rect">
            <a:avLst/>
          </a:prstGeom>
          <a:solidFill>
            <a:schemeClr val="bg1">
              <a:lumMod val="85000"/>
            </a:schemeClr>
          </a:solidFill>
        </p:spPr>
        <p:txBody>
          <a:bodyPr wrap="square" lIns="0" tIns="0" rIns="0" bIns="0" rtlCol="0">
            <a:spAutoFit/>
          </a:bodyPr>
          <a:lstStyle/>
          <a:p>
            <a:pPr algn="ctr"/>
            <a:r>
              <a:rPr lang="nl-NL" sz="2400" b="1" dirty="0">
                <a:solidFill>
                  <a:srgbClr val="000000"/>
                </a:solidFill>
              </a:rPr>
              <a:t>Q</a:t>
            </a:r>
          </a:p>
        </p:txBody>
      </p:sp>
      <p:sp>
        <p:nvSpPr>
          <p:cNvPr id="51" name="Tekstvak 50">
            <a:extLst>
              <a:ext uri="{FF2B5EF4-FFF2-40B4-BE49-F238E27FC236}">
                <a16:creationId xmlns:a16="http://schemas.microsoft.com/office/drawing/2014/main" xmlns="" id="{949D9BC9-B211-4997-89F0-5EDFE1BFF41E}"/>
              </a:ext>
            </a:extLst>
          </p:cNvPr>
          <p:cNvSpPr txBox="1"/>
          <p:nvPr/>
        </p:nvSpPr>
        <p:spPr>
          <a:xfrm>
            <a:off x="8648226" y="2467161"/>
            <a:ext cx="432502" cy="369332"/>
          </a:xfrm>
          <a:prstGeom prst="rect">
            <a:avLst/>
          </a:prstGeom>
          <a:solidFill>
            <a:schemeClr val="bg1">
              <a:lumMod val="85000"/>
            </a:schemeClr>
          </a:solidFill>
        </p:spPr>
        <p:txBody>
          <a:bodyPr wrap="square" lIns="0" tIns="0" rIns="0" bIns="0" rtlCol="0">
            <a:spAutoFit/>
          </a:bodyPr>
          <a:lstStyle/>
          <a:p>
            <a:pPr algn="ctr"/>
            <a:r>
              <a:rPr lang="nl-NL" sz="2400" b="1" dirty="0">
                <a:solidFill>
                  <a:srgbClr val="000000"/>
                </a:solidFill>
              </a:rPr>
              <a:t>Q</a:t>
            </a:r>
          </a:p>
        </p:txBody>
      </p:sp>
      <p:sp>
        <p:nvSpPr>
          <p:cNvPr id="52" name="Tekstvak 51">
            <a:extLst>
              <a:ext uri="{FF2B5EF4-FFF2-40B4-BE49-F238E27FC236}">
                <a16:creationId xmlns:a16="http://schemas.microsoft.com/office/drawing/2014/main" xmlns="" id="{EEEF0882-116F-4A31-806A-562DACED7748}"/>
              </a:ext>
            </a:extLst>
          </p:cNvPr>
          <p:cNvSpPr txBox="1"/>
          <p:nvPr/>
        </p:nvSpPr>
        <p:spPr>
          <a:xfrm>
            <a:off x="5382540" y="2468159"/>
            <a:ext cx="432502" cy="369332"/>
          </a:xfrm>
          <a:prstGeom prst="rect">
            <a:avLst/>
          </a:prstGeom>
          <a:solidFill>
            <a:schemeClr val="bg1">
              <a:lumMod val="85000"/>
            </a:schemeClr>
          </a:solidFill>
        </p:spPr>
        <p:txBody>
          <a:bodyPr wrap="square" lIns="0" tIns="0" rIns="0" bIns="0" rtlCol="0">
            <a:spAutoFit/>
          </a:bodyPr>
          <a:lstStyle/>
          <a:p>
            <a:pPr algn="ctr"/>
            <a:r>
              <a:rPr lang="nl-NL" sz="2400" b="1" dirty="0">
                <a:solidFill>
                  <a:srgbClr val="000000"/>
                </a:solidFill>
              </a:rPr>
              <a:t>Q</a:t>
            </a:r>
          </a:p>
        </p:txBody>
      </p:sp>
      <p:sp>
        <p:nvSpPr>
          <p:cNvPr id="53" name="Tekstvak 52">
            <a:extLst>
              <a:ext uri="{FF2B5EF4-FFF2-40B4-BE49-F238E27FC236}">
                <a16:creationId xmlns:a16="http://schemas.microsoft.com/office/drawing/2014/main" xmlns="" id="{9571CDED-8F61-4F3F-80CD-3129B72B3B58}"/>
              </a:ext>
            </a:extLst>
          </p:cNvPr>
          <p:cNvSpPr txBox="1"/>
          <p:nvPr/>
        </p:nvSpPr>
        <p:spPr>
          <a:xfrm>
            <a:off x="-72007" y="1868180"/>
            <a:ext cx="755575" cy="523220"/>
          </a:xfrm>
          <a:prstGeom prst="rect">
            <a:avLst/>
          </a:prstGeom>
          <a:noFill/>
        </p:spPr>
        <p:txBody>
          <a:bodyPr wrap="square" rtlCol="0">
            <a:spAutoFit/>
          </a:bodyPr>
          <a:lstStyle/>
          <a:p>
            <a:r>
              <a:rPr lang="nl-NL" sz="1400" dirty="0"/>
              <a:t>Rectal </a:t>
            </a:r>
          </a:p>
          <a:p>
            <a:r>
              <a:rPr lang="nl-NL" sz="1400" dirty="0"/>
              <a:t>NAAT</a:t>
            </a:r>
          </a:p>
        </p:txBody>
      </p:sp>
      <p:sp>
        <p:nvSpPr>
          <p:cNvPr id="54" name="Tekstvak 53">
            <a:extLst>
              <a:ext uri="{FF2B5EF4-FFF2-40B4-BE49-F238E27FC236}">
                <a16:creationId xmlns:a16="http://schemas.microsoft.com/office/drawing/2014/main" xmlns="" id="{29159E72-7D8D-4C9C-B522-9E75E963CE93}"/>
              </a:ext>
            </a:extLst>
          </p:cNvPr>
          <p:cNvSpPr txBox="1"/>
          <p:nvPr/>
        </p:nvSpPr>
        <p:spPr>
          <a:xfrm>
            <a:off x="-72007" y="1254637"/>
            <a:ext cx="755575" cy="523220"/>
          </a:xfrm>
          <a:prstGeom prst="rect">
            <a:avLst/>
          </a:prstGeom>
          <a:noFill/>
        </p:spPr>
        <p:txBody>
          <a:bodyPr wrap="square" rtlCol="0">
            <a:spAutoFit/>
          </a:bodyPr>
          <a:lstStyle/>
          <a:p>
            <a:r>
              <a:rPr lang="nl-NL" sz="1400" dirty="0"/>
              <a:t>vaginal </a:t>
            </a:r>
          </a:p>
          <a:p>
            <a:r>
              <a:rPr lang="nl-NL" sz="1400" dirty="0"/>
              <a:t>NAAT</a:t>
            </a:r>
          </a:p>
        </p:txBody>
      </p:sp>
      <p:pic>
        <p:nvPicPr>
          <p:cNvPr id="55" name="Picture 49">
            <a:extLst>
              <a:ext uri="{FF2B5EF4-FFF2-40B4-BE49-F238E27FC236}">
                <a16:creationId xmlns:a16="http://schemas.microsoft.com/office/drawing/2014/main" xmlns="" id="{A1639F50-4470-42A8-AD0F-F3F2537D1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463" y="1346377"/>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8" name="Picture 49">
            <a:extLst>
              <a:ext uri="{FF2B5EF4-FFF2-40B4-BE49-F238E27FC236}">
                <a16:creationId xmlns:a16="http://schemas.microsoft.com/office/drawing/2014/main" xmlns="" id="{5B8B2C2E-B561-43A2-AC4B-66D193D5B8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463" y="1951885"/>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0" name="Picture 49">
            <a:extLst>
              <a:ext uri="{FF2B5EF4-FFF2-40B4-BE49-F238E27FC236}">
                <a16:creationId xmlns:a16="http://schemas.microsoft.com/office/drawing/2014/main" xmlns="" id="{49830BFD-BFC7-43FB-A48D-9EFB1E8316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2535" y="1339262"/>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1" name="Picture 49">
            <a:extLst>
              <a:ext uri="{FF2B5EF4-FFF2-40B4-BE49-F238E27FC236}">
                <a16:creationId xmlns:a16="http://schemas.microsoft.com/office/drawing/2014/main" xmlns="" id="{6ECA5994-F108-44AF-93CC-1CB8DA125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2535" y="1944772"/>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2" name="Picture 49">
            <a:extLst>
              <a:ext uri="{FF2B5EF4-FFF2-40B4-BE49-F238E27FC236}">
                <a16:creationId xmlns:a16="http://schemas.microsoft.com/office/drawing/2014/main" xmlns="" id="{EA362750-93D1-45D7-A342-3F5D31C8E1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679" y="1346376"/>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3" name="Picture 49">
            <a:extLst>
              <a:ext uri="{FF2B5EF4-FFF2-40B4-BE49-F238E27FC236}">
                <a16:creationId xmlns:a16="http://schemas.microsoft.com/office/drawing/2014/main" xmlns="" id="{D9E1A35A-956E-499E-B9FA-E0E56157E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221" y="1951885"/>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4" name="Picture 49">
            <a:extLst>
              <a:ext uri="{FF2B5EF4-FFF2-40B4-BE49-F238E27FC236}">
                <a16:creationId xmlns:a16="http://schemas.microsoft.com/office/drawing/2014/main" xmlns="" id="{9875C2B1-C863-40F9-8551-5AFF2825C0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19" y="1338085"/>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5" name="Tekstvak 64">
            <a:extLst>
              <a:ext uri="{FF2B5EF4-FFF2-40B4-BE49-F238E27FC236}">
                <a16:creationId xmlns:a16="http://schemas.microsoft.com/office/drawing/2014/main" xmlns="" id="{B8BD9453-FF6E-4D95-863F-D5EE71D40BDC}"/>
              </a:ext>
            </a:extLst>
          </p:cNvPr>
          <p:cNvSpPr txBox="1"/>
          <p:nvPr/>
        </p:nvSpPr>
        <p:spPr>
          <a:xfrm>
            <a:off x="506838" y="1922266"/>
            <a:ext cx="1513291" cy="369332"/>
          </a:xfrm>
          <a:prstGeom prst="rect">
            <a:avLst/>
          </a:prstGeom>
          <a:noFill/>
        </p:spPr>
        <p:txBody>
          <a:bodyPr wrap="square" lIns="0" tIns="0" rIns="0" bIns="0" rtlCol="0">
            <a:spAutoFit/>
          </a:bodyPr>
          <a:lstStyle/>
          <a:p>
            <a:r>
              <a:rPr lang="nl-NL" sz="1200" dirty="0">
                <a:solidFill>
                  <a:srgbClr val="000000"/>
                </a:solidFill>
              </a:rPr>
              <a:t>- </a:t>
            </a:r>
            <a:r>
              <a:rPr lang="en-US" sz="1200" dirty="0">
                <a:solidFill>
                  <a:srgbClr val="000000"/>
                </a:solidFill>
              </a:rPr>
              <a:t>women reporting unprotected anal sex</a:t>
            </a:r>
          </a:p>
        </p:txBody>
      </p:sp>
      <p:sp>
        <p:nvSpPr>
          <p:cNvPr id="67" name="Tekstvak 66">
            <a:extLst>
              <a:ext uri="{FF2B5EF4-FFF2-40B4-BE49-F238E27FC236}">
                <a16:creationId xmlns:a16="http://schemas.microsoft.com/office/drawing/2014/main" xmlns="" id="{FCEE9CAF-1BA9-4020-952C-744B5AC435B1}"/>
              </a:ext>
            </a:extLst>
          </p:cNvPr>
          <p:cNvSpPr txBox="1"/>
          <p:nvPr/>
        </p:nvSpPr>
        <p:spPr>
          <a:xfrm>
            <a:off x="505767" y="2297171"/>
            <a:ext cx="1513291" cy="184666"/>
          </a:xfrm>
          <a:prstGeom prst="rect">
            <a:avLst/>
          </a:prstGeom>
          <a:noFill/>
        </p:spPr>
        <p:txBody>
          <a:bodyPr wrap="square" lIns="0" tIns="0" rIns="0" bIns="0" rtlCol="0">
            <a:spAutoFit/>
          </a:bodyPr>
          <a:lstStyle/>
          <a:p>
            <a:r>
              <a:rPr lang="nl-NL" sz="1200" dirty="0">
                <a:solidFill>
                  <a:srgbClr val="000000"/>
                </a:solidFill>
              </a:rPr>
              <a:t>- </a:t>
            </a:r>
            <a:r>
              <a:rPr lang="en-US" sz="1200" dirty="0">
                <a:solidFill>
                  <a:srgbClr val="000000"/>
                </a:solidFill>
              </a:rPr>
              <a:t>anal symptoms</a:t>
            </a:r>
          </a:p>
        </p:txBody>
      </p:sp>
      <p:pic>
        <p:nvPicPr>
          <p:cNvPr id="68" name="Picture 49">
            <a:extLst>
              <a:ext uri="{FF2B5EF4-FFF2-40B4-BE49-F238E27FC236}">
                <a16:creationId xmlns:a16="http://schemas.microsoft.com/office/drawing/2014/main" xmlns="" id="{F92DD9BF-F86F-4443-BD77-0FA6611514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391" y="1344997"/>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 name="Tekstvak 68">
            <a:extLst>
              <a:ext uri="{FF2B5EF4-FFF2-40B4-BE49-F238E27FC236}">
                <a16:creationId xmlns:a16="http://schemas.microsoft.com/office/drawing/2014/main" xmlns="" id="{970D24E9-D9B4-4B7F-850F-015BB1BF77A8}"/>
              </a:ext>
            </a:extLst>
          </p:cNvPr>
          <p:cNvSpPr txBox="1"/>
          <p:nvPr/>
        </p:nvSpPr>
        <p:spPr>
          <a:xfrm>
            <a:off x="1972989" y="1649315"/>
            <a:ext cx="1513291" cy="184666"/>
          </a:xfrm>
          <a:prstGeom prst="rect">
            <a:avLst/>
          </a:prstGeom>
          <a:noFill/>
        </p:spPr>
        <p:txBody>
          <a:bodyPr wrap="square" lIns="0" tIns="0" rIns="0" bIns="0" rtlCol="0">
            <a:spAutoFit/>
          </a:bodyPr>
          <a:lstStyle/>
          <a:p>
            <a:r>
              <a:rPr lang="en-US" sz="1200" dirty="0">
                <a:solidFill>
                  <a:srgbClr val="000000"/>
                </a:solidFill>
              </a:rPr>
              <a:t>At enrolment</a:t>
            </a:r>
          </a:p>
        </p:txBody>
      </p:sp>
      <p:sp>
        <p:nvSpPr>
          <p:cNvPr id="70" name="Tekstvak 69">
            <a:extLst>
              <a:ext uri="{FF2B5EF4-FFF2-40B4-BE49-F238E27FC236}">
                <a16:creationId xmlns:a16="http://schemas.microsoft.com/office/drawing/2014/main" xmlns="" id="{44F13AD6-56FA-4D79-BB04-E22B3113104C}"/>
              </a:ext>
            </a:extLst>
          </p:cNvPr>
          <p:cNvSpPr txBox="1"/>
          <p:nvPr/>
        </p:nvSpPr>
        <p:spPr>
          <a:xfrm>
            <a:off x="1972988" y="2243068"/>
            <a:ext cx="1513291" cy="184666"/>
          </a:xfrm>
          <a:prstGeom prst="rect">
            <a:avLst/>
          </a:prstGeom>
          <a:noFill/>
        </p:spPr>
        <p:txBody>
          <a:bodyPr wrap="square" lIns="0" tIns="0" rIns="0" bIns="0" rtlCol="0">
            <a:spAutoFit/>
          </a:bodyPr>
          <a:lstStyle/>
          <a:p>
            <a:r>
              <a:rPr lang="en-US" sz="1200" dirty="0">
                <a:solidFill>
                  <a:srgbClr val="000000"/>
                </a:solidFill>
              </a:rPr>
              <a:t>At enrolment</a:t>
            </a:r>
          </a:p>
        </p:txBody>
      </p:sp>
      <p:pic>
        <p:nvPicPr>
          <p:cNvPr id="71" name="Picture 49">
            <a:extLst>
              <a:ext uri="{FF2B5EF4-FFF2-40B4-BE49-F238E27FC236}">
                <a16:creationId xmlns:a16="http://schemas.microsoft.com/office/drawing/2014/main" xmlns="" id="{C805F270-B754-410A-A628-D4647EF40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390" y="1943944"/>
            <a:ext cx="292511" cy="329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4" name="Tekstvak 73">
            <a:extLst>
              <a:ext uri="{FF2B5EF4-FFF2-40B4-BE49-F238E27FC236}">
                <a16:creationId xmlns:a16="http://schemas.microsoft.com/office/drawing/2014/main" xmlns="" id="{033C1D67-E301-409D-8C74-D3896A7345B8}"/>
              </a:ext>
            </a:extLst>
          </p:cNvPr>
          <p:cNvSpPr txBox="1"/>
          <p:nvPr/>
        </p:nvSpPr>
        <p:spPr>
          <a:xfrm>
            <a:off x="1262412" y="505270"/>
            <a:ext cx="3126382" cy="923330"/>
          </a:xfrm>
          <a:prstGeom prst="rect">
            <a:avLst/>
          </a:prstGeom>
          <a:noFill/>
        </p:spPr>
        <p:txBody>
          <a:bodyPr wrap="square" lIns="0" tIns="0" rIns="0" bIns="0" rtlCol="0">
            <a:spAutoFit/>
          </a:bodyPr>
          <a:lstStyle/>
          <a:p>
            <a:r>
              <a:rPr lang="en-US" sz="1200" b="1" dirty="0">
                <a:solidFill>
                  <a:srgbClr val="000000"/>
                </a:solidFill>
              </a:rPr>
              <a:t>      Treatment</a:t>
            </a:r>
            <a:r>
              <a:rPr lang="en-US" sz="1200" dirty="0">
                <a:solidFill>
                  <a:srgbClr val="000000"/>
                </a:solidFill>
              </a:rPr>
              <a:t>:</a:t>
            </a:r>
          </a:p>
          <a:p>
            <a:r>
              <a:rPr lang="en-US" sz="1200" dirty="0">
                <a:solidFill>
                  <a:srgbClr val="000000"/>
                </a:solidFill>
              </a:rPr>
              <a:t>1. vaginal +, rectal -       AZI 1g</a:t>
            </a:r>
          </a:p>
          <a:p>
            <a:r>
              <a:rPr lang="en-US" sz="1200" dirty="0">
                <a:solidFill>
                  <a:srgbClr val="000000"/>
                </a:solidFill>
              </a:rPr>
              <a:t>2. vaginal +, rectal NA   AZI 1g</a:t>
            </a:r>
          </a:p>
          <a:p>
            <a:r>
              <a:rPr lang="en-US" sz="1200" dirty="0">
                <a:solidFill>
                  <a:srgbClr val="000000"/>
                </a:solidFill>
              </a:rPr>
              <a:t>3. rectal +                      doxy 2x100mg, 7d	</a:t>
            </a:r>
          </a:p>
        </p:txBody>
      </p:sp>
      <p:sp>
        <p:nvSpPr>
          <p:cNvPr id="95" name="Rechthoek 1">
            <a:extLst>
              <a:ext uri="{FF2B5EF4-FFF2-40B4-BE49-F238E27FC236}">
                <a16:creationId xmlns:a16="http://schemas.microsoft.com/office/drawing/2014/main" xmlns="" id="{E7A119F0-8023-40CA-9736-9A7332DC3848}"/>
              </a:ext>
            </a:extLst>
          </p:cNvPr>
          <p:cNvSpPr/>
          <p:nvPr/>
        </p:nvSpPr>
        <p:spPr>
          <a:xfrm>
            <a:off x="938836" y="531228"/>
            <a:ext cx="3390759" cy="2493258"/>
          </a:xfrm>
          <a:custGeom>
            <a:avLst/>
            <a:gdLst>
              <a:gd name="connsiteX0" fmla="*/ 0 w 3390759"/>
              <a:gd name="connsiteY0" fmla="*/ 0 h 2493258"/>
              <a:gd name="connsiteX1" fmla="*/ 3390759 w 3390759"/>
              <a:gd name="connsiteY1" fmla="*/ 0 h 2493258"/>
              <a:gd name="connsiteX2" fmla="*/ 3390759 w 3390759"/>
              <a:gd name="connsiteY2" fmla="*/ 2493258 h 2493258"/>
              <a:gd name="connsiteX3" fmla="*/ 0 w 3390759"/>
              <a:gd name="connsiteY3" fmla="*/ 2493258 h 2493258"/>
              <a:gd name="connsiteX4" fmla="*/ 0 w 3390759"/>
              <a:gd name="connsiteY4" fmla="*/ 0 h 2493258"/>
              <a:gd name="connsiteX0" fmla="*/ 0 w 3390759"/>
              <a:gd name="connsiteY0" fmla="*/ 0 h 2493258"/>
              <a:gd name="connsiteX1" fmla="*/ 3390759 w 3390759"/>
              <a:gd name="connsiteY1" fmla="*/ 0 h 2493258"/>
              <a:gd name="connsiteX2" fmla="*/ 3390759 w 3390759"/>
              <a:gd name="connsiteY2" fmla="*/ 2493258 h 2493258"/>
              <a:gd name="connsiteX3" fmla="*/ 1235487 w 3390759"/>
              <a:gd name="connsiteY3" fmla="*/ 2486278 h 2493258"/>
              <a:gd name="connsiteX4" fmla="*/ 0 w 3390759"/>
              <a:gd name="connsiteY4" fmla="*/ 0 h 2493258"/>
              <a:gd name="connsiteX0" fmla="*/ 0 w 3390759"/>
              <a:gd name="connsiteY0" fmla="*/ 0 h 2500238"/>
              <a:gd name="connsiteX1" fmla="*/ 3390759 w 3390759"/>
              <a:gd name="connsiteY1" fmla="*/ 0 h 2500238"/>
              <a:gd name="connsiteX2" fmla="*/ 1464237 w 3390759"/>
              <a:gd name="connsiteY2" fmla="*/ 2500238 h 2500238"/>
              <a:gd name="connsiteX3" fmla="*/ 1235487 w 3390759"/>
              <a:gd name="connsiteY3" fmla="*/ 2486278 h 2500238"/>
              <a:gd name="connsiteX4" fmla="*/ 0 w 3390759"/>
              <a:gd name="connsiteY4" fmla="*/ 0 h 2500238"/>
              <a:gd name="connsiteX0" fmla="*/ 0 w 3390759"/>
              <a:gd name="connsiteY0" fmla="*/ 0 h 2493258"/>
              <a:gd name="connsiteX1" fmla="*/ 3390759 w 3390759"/>
              <a:gd name="connsiteY1" fmla="*/ 0 h 2493258"/>
              <a:gd name="connsiteX2" fmla="*/ 1485177 w 3390759"/>
              <a:gd name="connsiteY2" fmla="*/ 2493258 h 2493258"/>
              <a:gd name="connsiteX3" fmla="*/ 1235487 w 3390759"/>
              <a:gd name="connsiteY3" fmla="*/ 2486278 h 2493258"/>
              <a:gd name="connsiteX4" fmla="*/ 0 w 3390759"/>
              <a:gd name="connsiteY4" fmla="*/ 0 h 249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759" h="2493258">
                <a:moveTo>
                  <a:pt x="0" y="0"/>
                </a:moveTo>
                <a:lnTo>
                  <a:pt x="3390759" y="0"/>
                </a:lnTo>
                <a:lnTo>
                  <a:pt x="1485177" y="2493258"/>
                </a:lnTo>
                <a:lnTo>
                  <a:pt x="1235487" y="2486278"/>
                </a:lnTo>
                <a:lnTo>
                  <a:pt x="0" y="0"/>
                </a:lnTo>
                <a:close/>
              </a:path>
            </a:pathLst>
          </a:custGeom>
          <a:solidFill>
            <a:schemeClr val="tx2">
              <a:alpha val="5000"/>
            </a:schemeClr>
          </a:solidFill>
          <a:ln w="6350">
            <a:solidFill>
              <a:schemeClr val="tx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Tekstvak 95">
            <a:extLst>
              <a:ext uri="{FF2B5EF4-FFF2-40B4-BE49-F238E27FC236}">
                <a16:creationId xmlns:a16="http://schemas.microsoft.com/office/drawing/2014/main" xmlns="" id="{F9373AAF-F248-455C-A599-7821356402BE}"/>
              </a:ext>
            </a:extLst>
          </p:cNvPr>
          <p:cNvSpPr txBox="1"/>
          <p:nvPr/>
        </p:nvSpPr>
        <p:spPr>
          <a:xfrm>
            <a:off x="1618656" y="3735222"/>
            <a:ext cx="2017240" cy="184666"/>
          </a:xfrm>
          <a:prstGeom prst="rect">
            <a:avLst/>
          </a:prstGeom>
          <a:noFill/>
        </p:spPr>
        <p:txBody>
          <a:bodyPr wrap="square" lIns="0" tIns="0" rIns="0" bIns="0" rtlCol="0">
            <a:spAutoFit/>
          </a:bodyPr>
          <a:lstStyle/>
          <a:p>
            <a:r>
              <a:rPr lang="nl-NL" sz="1200" dirty="0">
                <a:solidFill>
                  <a:srgbClr val="00B050"/>
                </a:solidFill>
              </a:rPr>
              <a:t>t1 NAAT Cq &lt;31: MLST</a:t>
            </a:r>
            <a:endParaRPr lang="en-US" sz="1200" dirty="0">
              <a:solidFill>
                <a:srgbClr val="00B050"/>
              </a:solidFill>
            </a:endParaRPr>
          </a:p>
        </p:txBody>
      </p:sp>
      <p:sp>
        <p:nvSpPr>
          <p:cNvPr id="99" name="Tekstvak 98">
            <a:extLst>
              <a:ext uri="{FF2B5EF4-FFF2-40B4-BE49-F238E27FC236}">
                <a16:creationId xmlns:a16="http://schemas.microsoft.com/office/drawing/2014/main" xmlns="" id="{27462FDF-5BA3-47A8-977B-788CAA385CBB}"/>
              </a:ext>
            </a:extLst>
          </p:cNvPr>
          <p:cNvSpPr txBox="1"/>
          <p:nvPr/>
        </p:nvSpPr>
        <p:spPr>
          <a:xfrm>
            <a:off x="1870683" y="3902820"/>
            <a:ext cx="1513291" cy="184666"/>
          </a:xfrm>
          <a:prstGeom prst="rect">
            <a:avLst/>
          </a:prstGeom>
          <a:noFill/>
        </p:spPr>
        <p:txBody>
          <a:bodyPr wrap="square" lIns="0" tIns="0" rIns="0" bIns="0" rtlCol="0">
            <a:spAutoFit/>
          </a:bodyPr>
          <a:lstStyle/>
          <a:p>
            <a:r>
              <a:rPr lang="nl-NL" sz="1200" dirty="0">
                <a:solidFill>
                  <a:schemeClr val="tx2"/>
                </a:solidFill>
              </a:rPr>
              <a:t>NAAT+: culture</a:t>
            </a:r>
            <a:endParaRPr lang="en-US" sz="1200" dirty="0">
              <a:solidFill>
                <a:schemeClr val="tx2"/>
              </a:solidFill>
            </a:endParaRPr>
          </a:p>
        </p:txBody>
      </p:sp>
      <p:sp>
        <p:nvSpPr>
          <p:cNvPr id="100" name="Tekstvak 99">
            <a:extLst>
              <a:ext uri="{FF2B5EF4-FFF2-40B4-BE49-F238E27FC236}">
                <a16:creationId xmlns:a16="http://schemas.microsoft.com/office/drawing/2014/main" xmlns="" id="{A7A0E4E9-19B4-481C-8697-FDEF52C25E1E}"/>
              </a:ext>
            </a:extLst>
          </p:cNvPr>
          <p:cNvSpPr txBox="1"/>
          <p:nvPr/>
        </p:nvSpPr>
        <p:spPr>
          <a:xfrm>
            <a:off x="8172400" y="3735222"/>
            <a:ext cx="1513291" cy="184666"/>
          </a:xfrm>
          <a:prstGeom prst="rect">
            <a:avLst/>
          </a:prstGeom>
          <a:noFill/>
        </p:spPr>
        <p:txBody>
          <a:bodyPr wrap="square" lIns="0" tIns="0" rIns="0" bIns="0" rtlCol="0">
            <a:spAutoFit/>
          </a:bodyPr>
          <a:lstStyle/>
          <a:p>
            <a:r>
              <a:rPr lang="nl-NL" sz="1200" dirty="0">
                <a:solidFill>
                  <a:srgbClr val="00B050"/>
                </a:solidFill>
              </a:rPr>
              <a:t>Cq &lt;31: MLST</a:t>
            </a:r>
            <a:endParaRPr lang="en-US" sz="1200" dirty="0">
              <a:solidFill>
                <a:srgbClr val="00B050"/>
              </a:solidFill>
            </a:endParaRPr>
          </a:p>
        </p:txBody>
      </p:sp>
      <p:sp>
        <p:nvSpPr>
          <p:cNvPr id="101" name="Tekstvak 100">
            <a:extLst>
              <a:ext uri="{FF2B5EF4-FFF2-40B4-BE49-F238E27FC236}">
                <a16:creationId xmlns:a16="http://schemas.microsoft.com/office/drawing/2014/main" xmlns="" id="{F0E64614-C37B-4281-BF3F-BA44728BFCBB}"/>
              </a:ext>
            </a:extLst>
          </p:cNvPr>
          <p:cNvSpPr txBox="1"/>
          <p:nvPr/>
        </p:nvSpPr>
        <p:spPr>
          <a:xfrm>
            <a:off x="8100392" y="3898496"/>
            <a:ext cx="1513291" cy="184666"/>
          </a:xfrm>
          <a:prstGeom prst="rect">
            <a:avLst/>
          </a:prstGeom>
          <a:noFill/>
        </p:spPr>
        <p:txBody>
          <a:bodyPr wrap="square" lIns="0" tIns="0" rIns="0" bIns="0" rtlCol="0">
            <a:spAutoFit/>
          </a:bodyPr>
          <a:lstStyle/>
          <a:p>
            <a:r>
              <a:rPr lang="nl-NL" sz="1200" dirty="0">
                <a:solidFill>
                  <a:schemeClr val="tx2"/>
                </a:solidFill>
              </a:rPr>
              <a:t>NAAT+: culture</a:t>
            </a:r>
            <a:endParaRPr lang="en-US" sz="1200" dirty="0">
              <a:solidFill>
                <a:schemeClr val="tx2"/>
              </a:solidFill>
            </a:endParaRPr>
          </a:p>
        </p:txBody>
      </p:sp>
      <p:sp>
        <p:nvSpPr>
          <p:cNvPr id="56" name="Tekstvak 55">
            <a:extLst>
              <a:ext uri="{FF2B5EF4-FFF2-40B4-BE49-F238E27FC236}">
                <a16:creationId xmlns:a16="http://schemas.microsoft.com/office/drawing/2014/main" xmlns="" id="{8BE64294-4394-4C74-84E0-E12E1B3F001B}"/>
              </a:ext>
            </a:extLst>
          </p:cNvPr>
          <p:cNvSpPr txBox="1"/>
          <p:nvPr/>
        </p:nvSpPr>
        <p:spPr>
          <a:xfrm>
            <a:off x="6012160" y="4745879"/>
            <a:ext cx="3280432" cy="307777"/>
          </a:xfrm>
          <a:prstGeom prst="rect">
            <a:avLst/>
          </a:prstGeom>
          <a:noFill/>
        </p:spPr>
        <p:txBody>
          <a:bodyPr wrap="square" rtlCol="0">
            <a:spAutoFit/>
          </a:bodyPr>
          <a:lstStyle/>
          <a:p>
            <a:r>
              <a:rPr lang="nl-NL" sz="1400" b="1" dirty="0">
                <a:solidFill>
                  <a:schemeClr val="bg1">
                    <a:lumMod val="75000"/>
                  </a:schemeClr>
                </a:solidFill>
              </a:rPr>
              <a:t>Dukers et al. 2019, FemCure (CID)</a:t>
            </a:r>
          </a:p>
        </p:txBody>
      </p:sp>
    </p:spTree>
    <p:extLst>
      <p:ext uri="{BB962C8B-B14F-4D97-AF65-F5344CB8AC3E}">
        <p14:creationId xmlns:p14="http://schemas.microsoft.com/office/powerpoint/2010/main" val="242973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5" grpId="0" animBg="1"/>
      <p:bldP spid="96" grpId="0"/>
      <p:bldP spid="99" grpId="0"/>
      <p:bldP spid="100" grpId="0"/>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Achtergrond (2/4):</a:t>
            </a:r>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nl-NL" sz="2200" dirty="0">
                <a:solidFill>
                  <a:srgbClr val="002060"/>
                </a:solidFill>
              </a:rPr>
              <a:t>Argumenten voor doxy o.a.:</a:t>
            </a:r>
          </a:p>
          <a:p>
            <a:r>
              <a:rPr lang="nl-NL" sz="2000" dirty="0" err="1" smtClean="0">
                <a:solidFill>
                  <a:srgbClr val="002060"/>
                </a:solidFill>
              </a:rPr>
              <a:t>doxy</a:t>
            </a:r>
            <a:r>
              <a:rPr lang="nl-NL" sz="2000" dirty="0" smtClean="0">
                <a:solidFill>
                  <a:srgbClr val="002060"/>
                </a:solidFill>
              </a:rPr>
              <a:t> &gt; AZI </a:t>
            </a:r>
            <a:r>
              <a:rPr lang="nl-NL" sz="2000" dirty="0">
                <a:solidFill>
                  <a:srgbClr val="002060"/>
                </a:solidFill>
              </a:rPr>
              <a:t>igv rectale CT:</a:t>
            </a:r>
            <a:r>
              <a:rPr lang="nl-NL" sz="2200" dirty="0">
                <a:solidFill>
                  <a:srgbClr val="002060"/>
                </a:solidFill>
              </a:rPr>
              <a:t/>
            </a:r>
            <a:br>
              <a:rPr lang="nl-NL" sz="2200" dirty="0">
                <a:solidFill>
                  <a:srgbClr val="002060"/>
                </a:solidFill>
              </a:rPr>
            </a:br>
            <a:endParaRPr lang="nl-NL" sz="2200" dirty="0">
              <a:solidFill>
                <a:srgbClr val="002060"/>
              </a:solidFill>
            </a:endParaRPr>
          </a:p>
          <a:p>
            <a:pPr marL="400050" lvl="1" indent="0">
              <a:buNone/>
            </a:pPr>
            <a:endParaRPr lang="nl-NL" sz="2200" dirty="0">
              <a:solidFill>
                <a:srgbClr val="002060"/>
              </a:solidFill>
            </a:endParaRPr>
          </a:p>
          <a:p>
            <a:pPr marL="400050" lvl="1" indent="0">
              <a:buNone/>
            </a:pPr>
            <a:endParaRPr lang="nl-NL" sz="2200" dirty="0">
              <a:solidFill>
                <a:srgbClr val="002060"/>
              </a:solidFill>
            </a:endParaRPr>
          </a:p>
          <a:p>
            <a:pPr marL="400050" lvl="1" indent="0">
              <a:buNone/>
            </a:pPr>
            <a:endParaRPr lang="nl-NL" sz="2200" dirty="0">
              <a:solidFill>
                <a:srgbClr val="002060"/>
              </a:solidFill>
            </a:endParaRPr>
          </a:p>
          <a:p>
            <a:pPr marL="400050" lvl="1" indent="0">
              <a:buNone/>
            </a:pPr>
            <a:r>
              <a:rPr lang="nl-NL" sz="2200" dirty="0">
                <a:solidFill>
                  <a:srgbClr val="002060"/>
                </a:solidFill>
              </a:rPr>
              <a:t> 			EN</a:t>
            </a:r>
          </a:p>
          <a:p>
            <a:pPr marL="400050" lvl="1" indent="0">
              <a:buNone/>
            </a:pPr>
            <a:r>
              <a:rPr lang="nl-NL" sz="2200" dirty="0">
                <a:solidFill>
                  <a:srgbClr val="002060"/>
                </a:solidFill>
              </a:rPr>
              <a:t>Rectale CT is niet de voorspellen a.d.h.v.  zelf-rapportage. </a:t>
            </a:r>
            <a:br>
              <a:rPr lang="nl-NL" sz="2200" dirty="0">
                <a:solidFill>
                  <a:srgbClr val="002060"/>
                </a:solidFill>
              </a:rPr>
            </a:br>
            <a:r>
              <a:rPr lang="nl-NL" sz="2200" dirty="0">
                <a:solidFill>
                  <a:srgbClr val="002060"/>
                </a:solidFill>
              </a:rPr>
              <a:t>±70% van de vrouwen met urogenitale CT ook rectale CT! </a:t>
            </a:r>
            <a:br>
              <a:rPr lang="nl-NL" sz="2200" dirty="0">
                <a:solidFill>
                  <a:srgbClr val="002060"/>
                </a:solidFill>
              </a:rPr>
            </a:br>
            <a:r>
              <a:rPr lang="nl-NL" sz="1700" dirty="0">
                <a:solidFill>
                  <a:schemeClr val="bg1">
                    <a:lumMod val="50000"/>
                  </a:schemeClr>
                </a:solidFill>
              </a:rPr>
              <a:t>Chandra 2018 (systematic review &amp; meta-analysis)</a:t>
            </a:r>
          </a:p>
          <a:p>
            <a:pPr marL="400050" lvl="1" indent="0">
              <a:buNone/>
            </a:pPr>
            <a:endParaRPr lang="nl-NL" sz="1700" dirty="0">
              <a:solidFill>
                <a:schemeClr val="bg1">
                  <a:lumMod val="50000"/>
                </a:schemeClr>
              </a:solidFill>
            </a:endParaRPr>
          </a:p>
          <a:p>
            <a:pPr marL="400050" lvl="1" indent="0">
              <a:buNone/>
            </a:pPr>
            <a:endParaRPr lang="nl-NL" sz="1700" dirty="0">
              <a:solidFill>
                <a:schemeClr val="bg1">
                  <a:lumMod val="50000"/>
                </a:schemeClr>
              </a:solidFill>
            </a:endParaRPr>
          </a:p>
          <a:p>
            <a:endParaRPr lang="nl-NL" sz="2200" dirty="0"/>
          </a:p>
        </p:txBody>
      </p:sp>
      <p:pic>
        <p:nvPicPr>
          <p:cNvPr id="3" name="Afbeelding 2">
            <a:extLst>
              <a:ext uri="{FF2B5EF4-FFF2-40B4-BE49-F238E27FC236}">
                <a16:creationId xmlns:a16="http://schemas.microsoft.com/office/drawing/2014/main" xmlns="" id="{90D9AF83-5547-7848-93AA-06FB1D2E8B7B}"/>
              </a:ext>
            </a:extLst>
          </p:cNvPr>
          <p:cNvPicPr>
            <a:picLocks noChangeAspect="1"/>
          </p:cNvPicPr>
          <p:nvPr/>
        </p:nvPicPr>
        <p:blipFill>
          <a:blip r:embed="rId3"/>
          <a:stretch>
            <a:fillRect/>
          </a:stretch>
        </p:blipFill>
        <p:spPr>
          <a:xfrm>
            <a:off x="611560" y="1154567"/>
            <a:ext cx="6990371" cy="1417183"/>
          </a:xfrm>
          <a:prstGeom prst="rect">
            <a:avLst/>
          </a:prstGeom>
        </p:spPr>
      </p:pic>
    </p:spTree>
    <p:extLst>
      <p:ext uri="{BB962C8B-B14F-4D97-AF65-F5344CB8AC3E}">
        <p14:creationId xmlns:p14="http://schemas.microsoft.com/office/powerpoint/2010/main" val="38944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Achtergrond (3/4):</a:t>
            </a:r>
          </a:p>
        </p:txBody>
      </p:sp>
      <p:sp>
        <p:nvSpPr>
          <p:cNvPr id="5" name="Tijdelijke aanduiding voor inhoud 4"/>
          <p:cNvSpPr>
            <a:spLocks noGrp="1"/>
          </p:cNvSpPr>
          <p:nvPr>
            <p:ph idx="1"/>
          </p:nvPr>
        </p:nvSpPr>
        <p:spPr>
          <a:xfrm>
            <a:off x="251520" y="411510"/>
            <a:ext cx="8640960" cy="3924165"/>
          </a:xfrm>
        </p:spPr>
        <p:txBody>
          <a:bodyPr>
            <a:normAutofit/>
          </a:bodyPr>
          <a:lstStyle/>
          <a:p>
            <a:r>
              <a:rPr lang="nl-NL" sz="2200" dirty="0">
                <a:solidFill>
                  <a:srgbClr val="002060"/>
                </a:solidFill>
              </a:rPr>
              <a:t>Uitselectie van macrolide resistentie in niet-CT pathogenen:</a:t>
            </a:r>
            <a:br>
              <a:rPr lang="nl-NL" sz="2200" dirty="0">
                <a:solidFill>
                  <a:srgbClr val="002060"/>
                </a:solidFill>
              </a:rPr>
            </a:br>
            <a:r>
              <a:rPr lang="nl-NL" sz="2200" dirty="0">
                <a:solidFill>
                  <a:srgbClr val="002060"/>
                </a:solidFill>
              </a:rPr>
              <a:t>- </a:t>
            </a:r>
            <a:r>
              <a:rPr lang="nl-NL" sz="2200" i="1" dirty="0">
                <a:solidFill>
                  <a:srgbClr val="002060"/>
                </a:solidFill>
              </a:rPr>
              <a:t>Mycoplasma genitalium </a:t>
            </a:r>
            <a:r>
              <a:rPr lang="nl-NL" sz="2200" dirty="0">
                <a:solidFill>
                  <a:srgbClr val="002060"/>
                </a:solidFill>
              </a:rPr>
              <a:t/>
            </a:r>
            <a:br>
              <a:rPr lang="nl-NL" sz="2200" dirty="0">
                <a:solidFill>
                  <a:srgbClr val="002060"/>
                </a:solidFill>
              </a:rPr>
            </a:br>
            <a:r>
              <a:rPr lang="nl-NL" sz="2200" dirty="0">
                <a:solidFill>
                  <a:srgbClr val="002060"/>
                </a:solidFill>
              </a:rPr>
              <a:t>- </a:t>
            </a:r>
            <a:r>
              <a:rPr lang="nl-NL" sz="2200" i="1" dirty="0">
                <a:solidFill>
                  <a:srgbClr val="002060"/>
                </a:solidFill>
              </a:rPr>
              <a:t>Neisseria gonorrhoeae</a:t>
            </a:r>
            <a:br>
              <a:rPr lang="nl-NL" sz="2200" i="1" dirty="0">
                <a:solidFill>
                  <a:srgbClr val="002060"/>
                </a:solidFill>
              </a:rPr>
            </a:br>
            <a:r>
              <a:rPr lang="nl-NL" sz="1700" dirty="0">
                <a:solidFill>
                  <a:schemeClr val="bg1">
                    <a:lumMod val="50000"/>
                  </a:schemeClr>
                </a:solidFill>
              </a:rPr>
              <a:t>BASHH guideline update 2018, Dukers 2022 BMC Infectious Diseases</a:t>
            </a:r>
          </a:p>
          <a:p>
            <a:pPr marL="400050" lvl="1" indent="0">
              <a:buNone/>
            </a:pPr>
            <a:endParaRPr lang="nl-NL" sz="1700" dirty="0">
              <a:solidFill>
                <a:schemeClr val="bg1">
                  <a:lumMod val="50000"/>
                </a:schemeClr>
              </a:solidFill>
            </a:endParaRPr>
          </a:p>
          <a:p>
            <a:pPr marL="400050" lvl="1" indent="0">
              <a:buNone/>
            </a:pPr>
            <a:endParaRPr lang="nl-NL" sz="1700" dirty="0">
              <a:solidFill>
                <a:schemeClr val="bg1">
                  <a:lumMod val="50000"/>
                </a:schemeClr>
              </a:solidFill>
            </a:endParaRPr>
          </a:p>
          <a:p>
            <a:endParaRPr lang="nl-NL" sz="2200" dirty="0"/>
          </a:p>
        </p:txBody>
      </p:sp>
    </p:spTree>
    <p:extLst>
      <p:ext uri="{BB962C8B-B14F-4D97-AF65-F5344CB8AC3E}">
        <p14:creationId xmlns:p14="http://schemas.microsoft.com/office/powerpoint/2010/main" val="348792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Achtergrond (4/4)</a:t>
            </a:r>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nl-NL" sz="2200" dirty="0">
                <a:solidFill>
                  <a:srgbClr val="002060"/>
                </a:solidFill>
              </a:rPr>
              <a:t>Onderliggende verklaring voor verminderde AZI effectiviteit vooral bij rectale CT is onduidelijk. Suggesties:</a:t>
            </a:r>
          </a:p>
          <a:p>
            <a:r>
              <a:rPr lang="nl-NL" sz="2200" dirty="0">
                <a:solidFill>
                  <a:srgbClr val="002060"/>
                </a:solidFill>
              </a:rPr>
              <a:t>Farmacokinetische factoren (o.a. rectale concentraties, pH)</a:t>
            </a:r>
          </a:p>
          <a:p>
            <a:r>
              <a:rPr lang="nl-NL" sz="2200" dirty="0">
                <a:solidFill>
                  <a:srgbClr val="002060"/>
                </a:solidFill>
              </a:rPr>
              <a:t>Microbiële load</a:t>
            </a:r>
          </a:p>
          <a:p>
            <a:r>
              <a:rPr lang="nl-NL" sz="2200" dirty="0">
                <a:solidFill>
                  <a:srgbClr val="002060"/>
                </a:solidFill>
              </a:rPr>
              <a:t>Persistentie </a:t>
            </a:r>
          </a:p>
          <a:p>
            <a:r>
              <a:rPr lang="nl-NL" sz="2200" dirty="0">
                <a:solidFill>
                  <a:srgbClr val="002060"/>
                </a:solidFill>
              </a:rPr>
              <a:t>Macrolide resistentie</a:t>
            </a:r>
          </a:p>
          <a:p>
            <a:endParaRPr lang="nl-NL" sz="2200" dirty="0">
              <a:solidFill>
                <a:srgbClr val="002060"/>
              </a:solidFill>
            </a:endParaRPr>
          </a:p>
          <a:p>
            <a:endParaRPr lang="nl-NL" sz="2200" dirty="0"/>
          </a:p>
        </p:txBody>
      </p:sp>
    </p:spTree>
    <p:extLst>
      <p:ext uri="{BB962C8B-B14F-4D97-AF65-F5344CB8AC3E}">
        <p14:creationId xmlns:p14="http://schemas.microsoft.com/office/powerpoint/2010/main" val="3709832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a:t>Achtergrond (4/4)</a:t>
            </a:r>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nl-NL" sz="2200" dirty="0">
                <a:solidFill>
                  <a:schemeClr val="bg1">
                    <a:lumMod val="75000"/>
                  </a:schemeClr>
                </a:solidFill>
              </a:rPr>
              <a:t>Onderliggende verklaring voor verminderde AZI effectiviteit vooral bij rectale CT is onduidelijk. Suggesties:</a:t>
            </a:r>
          </a:p>
          <a:p>
            <a:r>
              <a:rPr lang="nl-NL" sz="2200" dirty="0">
                <a:solidFill>
                  <a:schemeClr val="bg1">
                    <a:lumMod val="75000"/>
                  </a:schemeClr>
                </a:solidFill>
              </a:rPr>
              <a:t>Farmacokinetische factoren (o.a. rectale concentraties, pH)</a:t>
            </a:r>
          </a:p>
          <a:p>
            <a:r>
              <a:rPr lang="nl-NL" sz="2200" dirty="0">
                <a:solidFill>
                  <a:schemeClr val="bg1">
                    <a:lumMod val="75000"/>
                  </a:schemeClr>
                </a:solidFill>
              </a:rPr>
              <a:t>Microbiële load</a:t>
            </a:r>
          </a:p>
          <a:p>
            <a:r>
              <a:rPr lang="nl-NL" sz="2200" dirty="0">
                <a:solidFill>
                  <a:schemeClr val="bg1">
                    <a:lumMod val="75000"/>
                  </a:schemeClr>
                </a:solidFill>
              </a:rPr>
              <a:t>Persistentie </a:t>
            </a:r>
          </a:p>
          <a:p>
            <a:r>
              <a:rPr lang="nl-NL" sz="2200" dirty="0">
                <a:solidFill>
                  <a:srgbClr val="002060"/>
                </a:solidFill>
              </a:rPr>
              <a:t>Macrolide resistentie</a:t>
            </a:r>
          </a:p>
          <a:p>
            <a:endParaRPr lang="nl-NL" sz="2200" dirty="0">
              <a:solidFill>
                <a:srgbClr val="002060"/>
              </a:solidFill>
            </a:endParaRPr>
          </a:p>
          <a:p>
            <a:endParaRPr lang="nl-NL" sz="2200" dirty="0"/>
          </a:p>
        </p:txBody>
      </p:sp>
    </p:spTree>
    <p:extLst>
      <p:ext uri="{BB962C8B-B14F-4D97-AF65-F5344CB8AC3E}">
        <p14:creationId xmlns:p14="http://schemas.microsoft.com/office/powerpoint/2010/main" val="291274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380578"/>
            <a:ext cx="8229600" cy="857250"/>
          </a:xfrm>
        </p:spPr>
        <p:txBody>
          <a:bodyPr>
            <a:normAutofit/>
          </a:bodyPr>
          <a:lstStyle/>
          <a:p>
            <a:r>
              <a:rPr lang="nl-NL" sz="2500" dirty="0" smtClean="0"/>
              <a:t>Werkingsmechanisme macroliden</a:t>
            </a:r>
            <a:endParaRPr lang="en-US" sz="2500" dirty="0"/>
          </a:p>
        </p:txBody>
      </p:sp>
      <p:sp>
        <p:nvSpPr>
          <p:cNvPr id="5" name="Tijdelijke aanduiding voor inhoud 4"/>
          <p:cNvSpPr>
            <a:spLocks noGrp="1"/>
          </p:cNvSpPr>
          <p:nvPr>
            <p:ph idx="1"/>
          </p:nvPr>
        </p:nvSpPr>
        <p:spPr>
          <a:xfrm>
            <a:off x="251520" y="411510"/>
            <a:ext cx="8640960" cy="3924165"/>
          </a:xfrm>
        </p:spPr>
        <p:txBody>
          <a:bodyPr>
            <a:normAutofit/>
          </a:bodyPr>
          <a:lstStyle/>
          <a:p>
            <a:r>
              <a:rPr lang="nl-NL" sz="2200" dirty="0" smtClean="0"/>
              <a:t>Macroliden binden aan het bacteriele ribosoom: 23S subunit</a:t>
            </a:r>
          </a:p>
          <a:p>
            <a:r>
              <a:rPr lang="nl-NL" sz="2200" dirty="0" smtClean="0"/>
              <a:t>Macroliden remmen verlenging van de aminozuurketen</a:t>
            </a:r>
            <a:endParaRPr lang="nl-NL" sz="2200" dirty="0"/>
          </a:p>
        </p:txBody>
      </p:sp>
      <p:cxnSp>
        <p:nvCxnSpPr>
          <p:cNvPr id="3" name="Rechte verbindingslijn met pijl 2">
            <a:extLst>
              <a:ext uri="{FF2B5EF4-FFF2-40B4-BE49-F238E27FC236}">
                <a16:creationId xmlns="" xmlns:a16="http://schemas.microsoft.com/office/drawing/2014/main" id="{73689883-3549-4BAE-B415-3453E1AEBF5C}"/>
              </a:ext>
            </a:extLst>
          </p:cNvPr>
          <p:cNvCxnSpPr/>
          <p:nvPr/>
        </p:nvCxnSpPr>
        <p:spPr>
          <a:xfrm>
            <a:off x="2836466" y="1419622"/>
            <a:ext cx="0" cy="864096"/>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 xmlns:a16="http://schemas.microsoft.com/office/drawing/2014/main" id="{7D5CF38A-46B5-4701-8E5D-DAA8499CA52B}"/>
              </a:ext>
            </a:extLst>
          </p:cNvPr>
          <p:cNvSpPr txBox="1"/>
          <p:nvPr/>
        </p:nvSpPr>
        <p:spPr>
          <a:xfrm>
            <a:off x="1331640" y="2283718"/>
            <a:ext cx="6552728" cy="461665"/>
          </a:xfrm>
          <a:prstGeom prst="rect">
            <a:avLst/>
          </a:prstGeom>
          <a:noFill/>
        </p:spPr>
        <p:txBody>
          <a:bodyPr wrap="square" rtlCol="0">
            <a:spAutoFit/>
          </a:bodyPr>
          <a:lstStyle/>
          <a:p>
            <a:r>
              <a:rPr lang="nl-NL" sz="2400" dirty="0" smtClean="0"/>
              <a:t>eiwitsynthese remming</a:t>
            </a:r>
            <a:endParaRPr lang="nl-NL" sz="2400" dirty="0"/>
          </a:p>
        </p:txBody>
      </p:sp>
      <p:grpSp>
        <p:nvGrpSpPr>
          <p:cNvPr id="7" name="Groep 6">
            <a:extLst>
              <a:ext uri="{FF2B5EF4-FFF2-40B4-BE49-F238E27FC236}">
                <a16:creationId xmlns:a16="http://schemas.microsoft.com/office/drawing/2014/main" xmlns="" id="{CBB273B1-B8F1-46FC-98EB-CE98DB9830CA}"/>
              </a:ext>
            </a:extLst>
          </p:cNvPr>
          <p:cNvGrpSpPr/>
          <p:nvPr/>
        </p:nvGrpSpPr>
        <p:grpSpPr>
          <a:xfrm>
            <a:off x="5580112" y="1563638"/>
            <a:ext cx="2953634" cy="2982166"/>
            <a:chOff x="2915816" y="-380578"/>
            <a:chExt cx="6673103" cy="6337451"/>
          </a:xfrm>
        </p:grpSpPr>
        <p:pic>
          <p:nvPicPr>
            <p:cNvPr id="8" name="Afbeelding 7">
              <a:extLst>
                <a:ext uri="{FF2B5EF4-FFF2-40B4-BE49-F238E27FC236}">
                  <a16:creationId xmlns:a16="http://schemas.microsoft.com/office/drawing/2014/main" xmlns="" id="{0BB0055C-9896-47B6-95B6-F7F5473E2FEC}"/>
                </a:ext>
              </a:extLst>
            </p:cNvPr>
            <p:cNvPicPr>
              <a:picLocks noChangeAspect="1"/>
            </p:cNvPicPr>
            <p:nvPr/>
          </p:nvPicPr>
          <p:blipFill>
            <a:blip r:embed="rId3"/>
            <a:stretch>
              <a:fillRect/>
            </a:stretch>
          </p:blipFill>
          <p:spPr>
            <a:xfrm>
              <a:off x="2915816" y="-380578"/>
              <a:ext cx="6673103" cy="5143500"/>
            </a:xfrm>
            <a:prstGeom prst="rect">
              <a:avLst/>
            </a:prstGeom>
          </p:spPr>
        </p:pic>
        <p:sp>
          <p:nvSpPr>
            <p:cNvPr id="9" name="Tekstvak 8">
              <a:extLst>
                <a:ext uri="{FF2B5EF4-FFF2-40B4-BE49-F238E27FC236}">
                  <a16:creationId xmlns:a16="http://schemas.microsoft.com/office/drawing/2014/main" xmlns="" id="{E9A04EA4-2EF3-47CB-B647-7D604951D387}"/>
                </a:ext>
              </a:extLst>
            </p:cNvPr>
            <p:cNvSpPr txBox="1"/>
            <p:nvPr/>
          </p:nvSpPr>
          <p:spPr>
            <a:xfrm>
              <a:off x="3649537" y="5082904"/>
              <a:ext cx="5694033" cy="873969"/>
            </a:xfrm>
            <a:prstGeom prst="rect">
              <a:avLst/>
            </a:prstGeom>
            <a:noFill/>
          </p:spPr>
          <p:txBody>
            <a:bodyPr wrap="square" lIns="36000" tIns="36000" rIns="36000" bIns="36000" rtlCol="0">
              <a:spAutoFit/>
            </a:bodyPr>
            <a:lstStyle/>
            <a:p>
              <a:r>
                <a:rPr lang="nl-NL" sz="2200" dirty="0">
                  <a:solidFill>
                    <a:srgbClr val="000000"/>
                  </a:solidFill>
                </a:rPr>
                <a:t>a</a:t>
              </a:r>
              <a:r>
                <a:rPr lang="nl-NL" sz="2200" dirty="0" smtClean="0">
                  <a:solidFill>
                    <a:srgbClr val="000000"/>
                  </a:solidFill>
                </a:rPr>
                <a:t>zitromycine (AZI)</a:t>
              </a:r>
              <a:endParaRPr lang="nl-NL" sz="2200" dirty="0">
                <a:solidFill>
                  <a:srgbClr val="000000"/>
                </a:solidFill>
              </a:endParaRPr>
            </a:p>
          </p:txBody>
        </p:sp>
      </p:grpSp>
    </p:spTree>
    <p:extLst>
      <p:ext uri="{BB962C8B-B14F-4D97-AF65-F5344CB8AC3E}">
        <p14:creationId xmlns:p14="http://schemas.microsoft.com/office/powerpoint/2010/main" val="63072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85700"/>
            <a:ext cx="8229600" cy="857250"/>
          </a:xfrm>
        </p:spPr>
        <p:txBody>
          <a:bodyPr>
            <a:normAutofit/>
          </a:bodyPr>
          <a:lstStyle/>
          <a:p>
            <a:r>
              <a:rPr lang="nl-NL" sz="2400" dirty="0" smtClean="0"/>
              <a:t>Werkingsmechanisme:</a:t>
            </a:r>
            <a:br>
              <a:rPr lang="nl-NL" sz="2400" dirty="0" smtClean="0"/>
            </a:br>
            <a:endParaRPr lang="nl-NL" sz="2400" dirty="0"/>
          </a:p>
        </p:txBody>
      </p:sp>
      <p:sp>
        <p:nvSpPr>
          <p:cNvPr id="5" name="Tijdelijke aanduiding voor inhoud 4"/>
          <p:cNvSpPr>
            <a:spLocks noGrp="1"/>
          </p:cNvSpPr>
          <p:nvPr>
            <p:ph idx="1"/>
          </p:nvPr>
        </p:nvSpPr>
        <p:spPr>
          <a:xfrm>
            <a:off x="251520" y="411510"/>
            <a:ext cx="8640960" cy="3924165"/>
          </a:xfrm>
        </p:spPr>
        <p:txBody>
          <a:bodyPr>
            <a:normAutofit/>
          </a:bodyPr>
          <a:lstStyle/>
          <a:p>
            <a:pPr marL="0" indent="0">
              <a:buNone/>
            </a:pPr>
            <a:r>
              <a:rPr lang="en-US" sz="2200" dirty="0"/>
              <a:t>	</a:t>
            </a:r>
            <a:br>
              <a:rPr lang="en-US" sz="2200" dirty="0"/>
            </a:br>
            <a:r>
              <a:rPr lang="en-US" sz="2200" dirty="0"/>
              <a:t>    	</a:t>
            </a:r>
          </a:p>
        </p:txBody>
      </p:sp>
      <p:pic>
        <p:nvPicPr>
          <p:cNvPr id="80" name="Afbeelding 79">
            <a:extLst>
              <a:ext uri="{FF2B5EF4-FFF2-40B4-BE49-F238E27FC236}">
                <a16:creationId xmlns:a16="http://schemas.microsoft.com/office/drawing/2014/main" xmlns="" id="{493BBFD0-6AFE-4A26-95D6-081F8B1EAD63}"/>
              </a:ext>
            </a:extLst>
          </p:cNvPr>
          <p:cNvPicPr>
            <a:picLocks noChangeAspect="1"/>
          </p:cNvPicPr>
          <p:nvPr/>
        </p:nvPicPr>
        <p:blipFill>
          <a:blip r:embed="rId3"/>
          <a:stretch>
            <a:fillRect/>
          </a:stretch>
        </p:blipFill>
        <p:spPr>
          <a:xfrm>
            <a:off x="11342" y="1359902"/>
            <a:ext cx="3264165" cy="2469902"/>
          </a:xfrm>
          <a:prstGeom prst="rect">
            <a:avLst/>
          </a:prstGeom>
        </p:spPr>
      </p:pic>
      <p:pic>
        <p:nvPicPr>
          <p:cNvPr id="3" name="Afbeelding 2">
            <a:extLst>
              <a:ext uri="{FF2B5EF4-FFF2-40B4-BE49-F238E27FC236}">
                <a16:creationId xmlns:a16="http://schemas.microsoft.com/office/drawing/2014/main" xmlns="" id="{CA76AC91-783B-49A6-A0E0-3C9276A824A4}"/>
              </a:ext>
            </a:extLst>
          </p:cNvPr>
          <p:cNvPicPr>
            <a:picLocks noChangeAspect="1"/>
          </p:cNvPicPr>
          <p:nvPr/>
        </p:nvPicPr>
        <p:blipFill>
          <a:blip r:embed="rId4"/>
          <a:stretch>
            <a:fillRect/>
          </a:stretch>
        </p:blipFill>
        <p:spPr>
          <a:xfrm>
            <a:off x="4355976" y="48047"/>
            <a:ext cx="4796849" cy="4803998"/>
          </a:xfrm>
          <a:prstGeom prst="rect">
            <a:avLst/>
          </a:prstGeom>
        </p:spPr>
      </p:pic>
      <p:sp>
        <p:nvSpPr>
          <p:cNvPr id="6" name="Pijl: rechts 5">
            <a:extLst>
              <a:ext uri="{FF2B5EF4-FFF2-40B4-BE49-F238E27FC236}">
                <a16:creationId xmlns:a16="http://schemas.microsoft.com/office/drawing/2014/main" xmlns="" id="{34D4EE29-2C2B-4943-8435-5934FCCA73D5}"/>
              </a:ext>
            </a:extLst>
          </p:cNvPr>
          <p:cNvSpPr/>
          <p:nvPr/>
        </p:nvSpPr>
        <p:spPr>
          <a:xfrm>
            <a:off x="3419872" y="2198018"/>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xmlns="" id="{C85B8492-2020-49DE-A763-FCD26A93CBC3}"/>
              </a:ext>
            </a:extLst>
          </p:cNvPr>
          <p:cNvSpPr txBox="1"/>
          <p:nvPr/>
        </p:nvSpPr>
        <p:spPr>
          <a:xfrm>
            <a:off x="7812360" y="4852045"/>
            <a:ext cx="3549080" cy="338554"/>
          </a:xfrm>
          <a:prstGeom prst="rect">
            <a:avLst/>
          </a:prstGeom>
          <a:noFill/>
        </p:spPr>
        <p:txBody>
          <a:bodyPr wrap="square" rtlCol="0">
            <a:spAutoFit/>
          </a:bodyPr>
          <a:lstStyle/>
          <a:p>
            <a:r>
              <a:rPr lang="nl-NL" sz="1600" dirty="0">
                <a:solidFill>
                  <a:schemeClr val="bg1">
                    <a:lumMod val="50000"/>
                  </a:schemeClr>
                </a:solidFill>
              </a:rPr>
              <a:t>Svetlov 2021</a:t>
            </a:r>
          </a:p>
        </p:txBody>
      </p:sp>
      <p:grpSp>
        <p:nvGrpSpPr>
          <p:cNvPr id="8" name="Groep 7">
            <a:extLst>
              <a:ext uri="{FF2B5EF4-FFF2-40B4-BE49-F238E27FC236}">
                <a16:creationId xmlns:a16="http://schemas.microsoft.com/office/drawing/2014/main" xmlns="" id="{64E9EFD7-9B20-305D-1DCC-A0237F9B5BDD}"/>
              </a:ext>
            </a:extLst>
          </p:cNvPr>
          <p:cNvGrpSpPr/>
          <p:nvPr/>
        </p:nvGrpSpPr>
        <p:grpSpPr>
          <a:xfrm>
            <a:off x="88132" y="3795886"/>
            <a:ext cx="370995" cy="662857"/>
            <a:chOff x="2460270" y="1923678"/>
            <a:chExt cx="967220" cy="1604503"/>
          </a:xfrm>
        </p:grpSpPr>
        <p:cxnSp>
          <p:nvCxnSpPr>
            <p:cNvPr id="10" name="Rechte verbindingslijn 9">
              <a:extLst>
                <a:ext uri="{FF2B5EF4-FFF2-40B4-BE49-F238E27FC236}">
                  <a16:creationId xmlns:a16="http://schemas.microsoft.com/office/drawing/2014/main" xmlns="" id="{430E1CC1-67D8-31A8-F810-97D5881CA420}"/>
                </a:ext>
              </a:extLst>
            </p:cNvPr>
            <p:cNvCxnSpPr/>
            <p:nvPr/>
          </p:nvCxnSpPr>
          <p:spPr>
            <a:xfrm>
              <a:off x="2843808" y="1923678"/>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Blokboog 10">
              <a:extLst>
                <a:ext uri="{FF2B5EF4-FFF2-40B4-BE49-F238E27FC236}">
                  <a16:creationId xmlns:a16="http://schemas.microsoft.com/office/drawing/2014/main" xmlns="" id="{A1C3E0BD-24B7-77DD-1C4C-9ABA69A37A84}"/>
                </a:ext>
              </a:extLst>
            </p:cNvPr>
            <p:cNvSpPr/>
            <p:nvPr/>
          </p:nvSpPr>
          <p:spPr>
            <a:xfrm rot="16489654">
              <a:off x="2479892" y="2470504"/>
              <a:ext cx="358762" cy="398005"/>
            </a:xfrm>
            <a:prstGeom prst="blockArc">
              <a:avLst>
                <a:gd name="adj1" fmla="val 7122198"/>
                <a:gd name="adj2" fmla="val 3676111"/>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Blokboog 11">
              <a:extLst>
                <a:ext uri="{FF2B5EF4-FFF2-40B4-BE49-F238E27FC236}">
                  <a16:creationId xmlns:a16="http://schemas.microsoft.com/office/drawing/2014/main" xmlns="" id="{F2A37ED8-7193-C3E6-293E-ECF9D4C5157E}"/>
                </a:ext>
              </a:extLst>
            </p:cNvPr>
            <p:cNvSpPr/>
            <p:nvPr/>
          </p:nvSpPr>
          <p:spPr>
            <a:xfrm rot="5657860">
              <a:off x="3049107" y="2572428"/>
              <a:ext cx="358762" cy="398005"/>
            </a:xfrm>
            <a:prstGeom prst="blockArc">
              <a:avLst>
                <a:gd name="adj1" fmla="val 6676752"/>
                <a:gd name="adj2" fmla="val 4342175"/>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3" name="Rechte verbindingslijn 12">
              <a:extLst>
                <a:ext uri="{FF2B5EF4-FFF2-40B4-BE49-F238E27FC236}">
                  <a16:creationId xmlns:a16="http://schemas.microsoft.com/office/drawing/2014/main" xmlns="" id="{1C019017-55DB-A984-E926-A8576CAB9E6A}"/>
                </a:ext>
              </a:extLst>
            </p:cNvPr>
            <p:cNvCxnSpPr>
              <a:cxnSpLocks/>
            </p:cNvCxnSpPr>
            <p:nvPr/>
          </p:nvCxnSpPr>
          <p:spPr>
            <a:xfrm>
              <a:off x="3016602" y="2139702"/>
              <a:ext cx="9168" cy="55792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4" name="Vrije vorm: vorm 13">
              <a:extLst>
                <a:ext uri="{FF2B5EF4-FFF2-40B4-BE49-F238E27FC236}">
                  <a16:creationId xmlns:a16="http://schemas.microsoft.com/office/drawing/2014/main" xmlns="" id="{3690E316-C341-8380-657B-E2C7DF6B6F73}"/>
                </a:ext>
              </a:extLst>
            </p:cNvPr>
            <p:cNvSpPr/>
            <p:nvPr/>
          </p:nvSpPr>
          <p:spPr>
            <a:xfrm rot="12503995">
              <a:off x="2715408" y="2842671"/>
              <a:ext cx="145035" cy="166342"/>
            </a:xfrm>
            <a:custGeom>
              <a:avLst/>
              <a:gdLst>
                <a:gd name="connsiteX0" fmla="*/ 106680 w 172033"/>
                <a:gd name="connsiteY0" fmla="*/ 280964 h 280964"/>
                <a:gd name="connsiteX1" fmla="*/ 167640 w 172033"/>
                <a:gd name="connsiteY1" fmla="*/ 6644 h 280964"/>
                <a:gd name="connsiteX2" fmla="*/ 0 w 172033"/>
                <a:gd name="connsiteY2" fmla="*/ 82844 h 280964"/>
              </a:gdLst>
              <a:ahLst/>
              <a:cxnLst>
                <a:cxn ang="0">
                  <a:pos x="connsiteX0" y="connsiteY0"/>
                </a:cxn>
                <a:cxn ang="0">
                  <a:pos x="connsiteX1" y="connsiteY1"/>
                </a:cxn>
                <a:cxn ang="0">
                  <a:pos x="connsiteX2" y="connsiteY2"/>
                </a:cxn>
              </a:cxnLst>
              <a:rect l="l" t="t" r="r" b="b"/>
              <a:pathLst>
                <a:path w="172033" h="280964">
                  <a:moveTo>
                    <a:pt x="106680" y="280964"/>
                  </a:moveTo>
                  <a:cubicBezTo>
                    <a:pt x="146050" y="160314"/>
                    <a:pt x="185420" y="39664"/>
                    <a:pt x="167640" y="6644"/>
                  </a:cubicBezTo>
                  <a:cubicBezTo>
                    <a:pt x="149860" y="-26376"/>
                    <a:pt x="29210" y="73954"/>
                    <a:pt x="0" y="828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14">
              <a:extLst>
                <a:ext uri="{FF2B5EF4-FFF2-40B4-BE49-F238E27FC236}">
                  <a16:creationId xmlns:a16="http://schemas.microsoft.com/office/drawing/2014/main" xmlns="" id="{5767CE25-C329-0028-7CA6-9E9311ECE815}"/>
                </a:ext>
              </a:extLst>
            </p:cNvPr>
            <p:cNvCxnSpPr>
              <a:stCxn id="11" idx="0"/>
              <a:endCxn id="14" idx="0"/>
            </p:cNvCxnSpPr>
            <p:nvPr/>
          </p:nvCxnSpPr>
          <p:spPr>
            <a:xfrm flipH="1">
              <a:off x="2812160" y="2776620"/>
              <a:ext cx="8754" cy="677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Blokboog 15">
              <a:extLst>
                <a:ext uri="{FF2B5EF4-FFF2-40B4-BE49-F238E27FC236}">
                  <a16:creationId xmlns:a16="http://schemas.microsoft.com/office/drawing/2014/main" xmlns="" id="{A6D8DF93-E709-82BD-7613-0EB6F9F29681}"/>
                </a:ext>
              </a:extLst>
            </p:cNvPr>
            <p:cNvSpPr/>
            <p:nvPr/>
          </p:nvSpPr>
          <p:spPr>
            <a:xfrm rot="11028193">
              <a:off x="2692217" y="3130176"/>
              <a:ext cx="423772" cy="398005"/>
            </a:xfrm>
            <a:prstGeom prst="blockArc">
              <a:avLst>
                <a:gd name="adj1" fmla="val 7539829"/>
                <a:gd name="adj2" fmla="val 367611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7" name="Rechte verbindingslijn 16">
              <a:extLst>
                <a:ext uri="{FF2B5EF4-FFF2-40B4-BE49-F238E27FC236}">
                  <a16:creationId xmlns:a16="http://schemas.microsoft.com/office/drawing/2014/main" xmlns="" id="{4B09328A-CA7A-BC78-AC76-7409EB72FD2E}"/>
                </a:ext>
              </a:extLst>
            </p:cNvPr>
            <p:cNvCxnSpPr>
              <a:cxnSpLocks/>
              <a:stCxn id="14" idx="2"/>
              <a:endCxn id="16" idx="1"/>
            </p:cNvCxnSpPr>
            <p:nvPr/>
          </p:nvCxnSpPr>
          <p:spPr>
            <a:xfrm flipH="1">
              <a:off x="2819060" y="2990350"/>
              <a:ext cx="16425" cy="1558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xmlns="" id="{6ADA17F8-FAAC-D411-19B2-B618EAC579E3}"/>
                </a:ext>
              </a:extLst>
            </p:cNvPr>
            <p:cNvCxnSpPr>
              <a:cxnSpLocks/>
              <a:endCxn id="16" idx="0"/>
            </p:cNvCxnSpPr>
            <p:nvPr/>
          </p:nvCxnSpPr>
          <p:spPr>
            <a:xfrm>
              <a:off x="3025757" y="2790876"/>
              <a:ext cx="7453" cy="3815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 name="Tekstvak 1">
            <a:extLst>
              <a:ext uri="{FF2B5EF4-FFF2-40B4-BE49-F238E27FC236}">
                <a16:creationId xmlns:a16="http://schemas.microsoft.com/office/drawing/2014/main" xmlns="" id="{A18DB53E-869D-A32F-9E9E-7D2579011229}"/>
              </a:ext>
            </a:extLst>
          </p:cNvPr>
          <p:cNvSpPr txBox="1"/>
          <p:nvPr/>
        </p:nvSpPr>
        <p:spPr>
          <a:xfrm>
            <a:off x="396200" y="4005497"/>
            <a:ext cx="2375599" cy="369332"/>
          </a:xfrm>
          <a:prstGeom prst="rect">
            <a:avLst/>
          </a:prstGeom>
          <a:noFill/>
        </p:spPr>
        <p:txBody>
          <a:bodyPr wrap="square" rtlCol="0">
            <a:spAutoFit/>
          </a:bodyPr>
          <a:lstStyle/>
          <a:p>
            <a:r>
              <a:rPr lang="nl-NL" dirty="0"/>
              <a:t>= </a:t>
            </a:r>
            <a:r>
              <a:rPr lang="nl-NL" dirty="0" smtClean="0"/>
              <a:t>transfer RNA</a:t>
            </a:r>
            <a:endParaRPr lang="nl-NL" dirty="0"/>
          </a:p>
        </p:txBody>
      </p:sp>
      <p:sp>
        <p:nvSpPr>
          <p:cNvPr id="19" name="Tekstvak 18">
            <a:extLst>
              <a:ext uri="{FF2B5EF4-FFF2-40B4-BE49-F238E27FC236}">
                <a16:creationId xmlns:a16="http://schemas.microsoft.com/office/drawing/2014/main" xmlns="" id="{DBF89709-8585-DA91-0CFC-3534BBCE0B1A}"/>
              </a:ext>
            </a:extLst>
          </p:cNvPr>
          <p:cNvSpPr txBox="1"/>
          <p:nvPr/>
        </p:nvSpPr>
        <p:spPr>
          <a:xfrm>
            <a:off x="646365" y="959792"/>
            <a:ext cx="3069104" cy="400110"/>
          </a:xfrm>
          <a:prstGeom prst="rect">
            <a:avLst/>
          </a:prstGeom>
          <a:noFill/>
        </p:spPr>
        <p:txBody>
          <a:bodyPr wrap="square" rtlCol="0">
            <a:spAutoFit/>
          </a:bodyPr>
          <a:lstStyle/>
          <a:p>
            <a:r>
              <a:rPr lang="nl-NL" sz="2000" dirty="0">
                <a:solidFill>
                  <a:srgbClr val="000000"/>
                </a:solidFill>
              </a:rPr>
              <a:t>Bacterieel ribosoom</a:t>
            </a:r>
          </a:p>
        </p:txBody>
      </p:sp>
      <p:sp>
        <p:nvSpPr>
          <p:cNvPr id="20" name="Tekstvak 19">
            <a:extLst>
              <a:ext uri="{FF2B5EF4-FFF2-40B4-BE49-F238E27FC236}">
                <a16:creationId xmlns="" xmlns:a16="http://schemas.microsoft.com/office/drawing/2014/main" id="{189655BC-C6A5-4F39-AADA-032E04FF0FE5}"/>
              </a:ext>
            </a:extLst>
          </p:cNvPr>
          <p:cNvSpPr txBox="1"/>
          <p:nvPr/>
        </p:nvSpPr>
        <p:spPr>
          <a:xfrm rot="20200154">
            <a:off x="1873747" y="1453460"/>
            <a:ext cx="649708" cy="369332"/>
          </a:xfrm>
          <a:prstGeom prst="rect">
            <a:avLst/>
          </a:prstGeom>
          <a:noFill/>
        </p:spPr>
        <p:txBody>
          <a:bodyPr wrap="square" lIns="0" tIns="0" rIns="0" bIns="0" rtlCol="0">
            <a:spAutoFit/>
          </a:bodyPr>
          <a:lstStyle/>
          <a:p>
            <a:r>
              <a:rPr lang="nl-NL" sz="1600" b="1" dirty="0" smtClean="0">
                <a:solidFill>
                  <a:schemeClr val="bg1">
                    <a:lumMod val="65000"/>
                  </a:schemeClr>
                </a:solidFill>
              </a:rPr>
              <a:t>50S</a:t>
            </a:r>
          </a:p>
          <a:p>
            <a:r>
              <a:rPr lang="nl-NL" sz="800" dirty="0" smtClean="0">
                <a:solidFill>
                  <a:schemeClr val="bg1">
                    <a:lumMod val="65000"/>
                  </a:schemeClr>
                </a:solidFill>
              </a:rPr>
              <a:t>(inclusief </a:t>
            </a:r>
            <a:r>
              <a:rPr lang="nl-NL" sz="800" b="1" dirty="0" smtClean="0">
                <a:solidFill>
                  <a:schemeClr val="bg1">
                    <a:lumMod val="65000"/>
                  </a:schemeClr>
                </a:solidFill>
              </a:rPr>
              <a:t>23S</a:t>
            </a:r>
            <a:r>
              <a:rPr lang="nl-NL" sz="800" dirty="0" smtClean="0">
                <a:solidFill>
                  <a:schemeClr val="bg1">
                    <a:lumMod val="65000"/>
                  </a:schemeClr>
                </a:solidFill>
              </a:rPr>
              <a:t>)</a:t>
            </a:r>
            <a:endParaRPr lang="nl-NL" sz="800" dirty="0">
              <a:solidFill>
                <a:schemeClr val="bg1">
                  <a:lumMod val="65000"/>
                </a:schemeClr>
              </a:solidFill>
            </a:endParaRPr>
          </a:p>
        </p:txBody>
      </p:sp>
      <p:sp>
        <p:nvSpPr>
          <p:cNvPr id="21" name="Tekstvak 20">
            <a:extLst>
              <a:ext uri="{FF2B5EF4-FFF2-40B4-BE49-F238E27FC236}">
                <a16:creationId xmlns="" xmlns:a16="http://schemas.microsoft.com/office/drawing/2014/main" id="{CB4A7BDE-A459-407E-B248-15C5EA1234AA}"/>
              </a:ext>
            </a:extLst>
          </p:cNvPr>
          <p:cNvSpPr txBox="1"/>
          <p:nvPr/>
        </p:nvSpPr>
        <p:spPr>
          <a:xfrm rot="20140910">
            <a:off x="2333983" y="3221294"/>
            <a:ext cx="396044" cy="246221"/>
          </a:xfrm>
          <a:prstGeom prst="rect">
            <a:avLst/>
          </a:prstGeom>
          <a:noFill/>
        </p:spPr>
        <p:txBody>
          <a:bodyPr wrap="square" lIns="0" tIns="0" rIns="0" bIns="0" rtlCol="0">
            <a:spAutoFit/>
          </a:bodyPr>
          <a:lstStyle/>
          <a:p>
            <a:r>
              <a:rPr lang="nl-NL" sz="1600" b="1" dirty="0">
                <a:solidFill>
                  <a:srgbClr val="E4E038"/>
                </a:solidFill>
              </a:rPr>
              <a:t>30S</a:t>
            </a:r>
          </a:p>
        </p:txBody>
      </p:sp>
      <p:sp>
        <p:nvSpPr>
          <p:cNvPr id="22" name="Tekstvak 21">
            <a:extLst>
              <a:ext uri="{FF2B5EF4-FFF2-40B4-BE49-F238E27FC236}">
                <a16:creationId xmlns:a16="http://schemas.microsoft.com/office/drawing/2014/main" xmlns="" id="{DBF89709-8585-DA91-0CFC-3534BBCE0B1A}"/>
              </a:ext>
            </a:extLst>
          </p:cNvPr>
          <p:cNvSpPr txBox="1"/>
          <p:nvPr/>
        </p:nvSpPr>
        <p:spPr>
          <a:xfrm rot="20266486">
            <a:off x="1276452" y="2272266"/>
            <a:ext cx="338325" cy="92333"/>
          </a:xfrm>
          <a:prstGeom prst="rect">
            <a:avLst/>
          </a:prstGeom>
          <a:noFill/>
        </p:spPr>
        <p:txBody>
          <a:bodyPr wrap="square" lIns="0" tIns="0" rIns="0" bIns="0" rtlCol="0">
            <a:spAutoFit/>
          </a:bodyPr>
          <a:lstStyle/>
          <a:p>
            <a:r>
              <a:rPr lang="nl-NL" sz="600" dirty="0" smtClean="0">
                <a:solidFill>
                  <a:srgbClr val="000000"/>
                </a:solidFill>
              </a:rPr>
              <a:t>A-site</a:t>
            </a:r>
            <a:endParaRPr lang="nl-NL" sz="600" dirty="0">
              <a:solidFill>
                <a:srgbClr val="000000"/>
              </a:solidFill>
            </a:endParaRPr>
          </a:p>
        </p:txBody>
      </p:sp>
      <p:sp>
        <p:nvSpPr>
          <p:cNvPr id="25" name="Tekstvak 24">
            <a:extLst>
              <a:ext uri="{FF2B5EF4-FFF2-40B4-BE49-F238E27FC236}">
                <a16:creationId xmlns:a16="http://schemas.microsoft.com/office/drawing/2014/main" xmlns="" id="{DBF89709-8585-DA91-0CFC-3534BBCE0B1A}"/>
              </a:ext>
            </a:extLst>
          </p:cNvPr>
          <p:cNvSpPr txBox="1"/>
          <p:nvPr/>
        </p:nvSpPr>
        <p:spPr>
          <a:xfrm rot="20266486">
            <a:off x="2129712" y="1912225"/>
            <a:ext cx="338325" cy="92333"/>
          </a:xfrm>
          <a:prstGeom prst="rect">
            <a:avLst/>
          </a:prstGeom>
          <a:noFill/>
        </p:spPr>
        <p:txBody>
          <a:bodyPr wrap="square" lIns="0" tIns="0" rIns="0" bIns="0" rtlCol="0">
            <a:spAutoFit/>
          </a:bodyPr>
          <a:lstStyle/>
          <a:p>
            <a:r>
              <a:rPr lang="nl-NL" sz="600" dirty="0" smtClean="0">
                <a:solidFill>
                  <a:srgbClr val="000000"/>
                </a:solidFill>
              </a:rPr>
              <a:t>E-site</a:t>
            </a:r>
            <a:endParaRPr lang="nl-NL" sz="600" dirty="0">
              <a:solidFill>
                <a:srgbClr val="000000"/>
              </a:solidFill>
            </a:endParaRPr>
          </a:p>
        </p:txBody>
      </p:sp>
    </p:spTree>
    <p:extLst>
      <p:ext uri="{BB962C8B-B14F-4D97-AF65-F5344CB8AC3E}">
        <p14:creationId xmlns:p14="http://schemas.microsoft.com/office/powerpoint/2010/main" val="27239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452586"/>
            <a:ext cx="8229600" cy="857250"/>
          </a:xfrm>
        </p:spPr>
        <p:txBody>
          <a:bodyPr>
            <a:normAutofit/>
          </a:bodyPr>
          <a:lstStyle/>
          <a:p>
            <a:r>
              <a:rPr lang="nl-NL" sz="2500" dirty="0"/>
              <a:t>Macrolideresistentie in CT</a:t>
            </a:r>
          </a:p>
        </p:txBody>
      </p:sp>
      <p:pic>
        <p:nvPicPr>
          <p:cNvPr id="6" name="Tijdelijke aanduiding voor inhoud 5">
            <a:extLst>
              <a:ext uri="{FF2B5EF4-FFF2-40B4-BE49-F238E27FC236}">
                <a16:creationId xmlns:a16="http://schemas.microsoft.com/office/drawing/2014/main" xmlns="" id="{F593C6D6-D72A-DFCB-5361-D21F5081DEDB}"/>
              </a:ext>
            </a:extLst>
          </p:cNvPr>
          <p:cNvPicPr>
            <a:picLocks noGrp="1" noChangeAspect="1"/>
          </p:cNvPicPr>
          <p:nvPr>
            <p:ph idx="1"/>
          </p:nvPr>
        </p:nvPicPr>
        <p:blipFill>
          <a:blip r:embed="rId3"/>
          <a:stretch>
            <a:fillRect/>
          </a:stretch>
        </p:blipFill>
        <p:spPr>
          <a:xfrm>
            <a:off x="48934" y="378507"/>
            <a:ext cx="4114350" cy="3275881"/>
          </a:xfrm>
        </p:spPr>
      </p:pic>
      <p:sp>
        <p:nvSpPr>
          <p:cNvPr id="7" name="Tekstvak 6">
            <a:extLst>
              <a:ext uri="{FF2B5EF4-FFF2-40B4-BE49-F238E27FC236}">
                <a16:creationId xmlns:a16="http://schemas.microsoft.com/office/drawing/2014/main" xmlns="" id="{705AE6C5-BC28-4B99-8261-FB9DAB50EFB4}"/>
              </a:ext>
            </a:extLst>
          </p:cNvPr>
          <p:cNvSpPr txBox="1"/>
          <p:nvPr/>
        </p:nvSpPr>
        <p:spPr>
          <a:xfrm>
            <a:off x="4499992" y="267494"/>
            <a:ext cx="4320480" cy="692497"/>
          </a:xfrm>
          <a:prstGeom prst="rect">
            <a:avLst/>
          </a:prstGeom>
          <a:noFill/>
        </p:spPr>
        <p:txBody>
          <a:bodyPr wrap="square" rtlCol="0">
            <a:spAutoFit/>
          </a:bodyPr>
          <a:lstStyle/>
          <a:p>
            <a:r>
              <a:rPr lang="nl-NL" sz="2200" b="1" dirty="0"/>
              <a:t>Shao </a:t>
            </a:r>
            <a:r>
              <a:rPr lang="nl-NL" sz="2200" b="1" dirty="0" smtClean="0"/>
              <a:t>2020</a:t>
            </a:r>
            <a:r>
              <a:rPr lang="nl-NL" sz="2200" dirty="0" smtClean="0"/>
              <a:t>:</a:t>
            </a:r>
          </a:p>
          <a:p>
            <a:pPr marL="342900" indent="-342900">
              <a:buFont typeface="Arial" panose="020B0604020202020204" pitchFamily="34" charset="0"/>
              <a:buChar char="•"/>
            </a:pPr>
            <a:r>
              <a:rPr lang="nl-NL" sz="1700" dirty="0" smtClean="0"/>
              <a:t>9 CT stammen met 23S rRNA mutaties</a:t>
            </a:r>
            <a:endParaRPr lang="nl-NL" sz="1700" dirty="0"/>
          </a:p>
        </p:txBody>
      </p:sp>
      <p:pic>
        <p:nvPicPr>
          <p:cNvPr id="3" name="Afbeelding 2">
            <a:extLst>
              <a:ext uri="{FF2B5EF4-FFF2-40B4-BE49-F238E27FC236}">
                <a16:creationId xmlns:a16="http://schemas.microsoft.com/office/drawing/2014/main" xmlns="" id="{9D1C04AC-80BE-4666-A2A7-17BA53DA1B1F}"/>
              </a:ext>
            </a:extLst>
          </p:cNvPr>
          <p:cNvPicPr>
            <a:picLocks noChangeAspect="1"/>
          </p:cNvPicPr>
          <p:nvPr/>
        </p:nvPicPr>
        <p:blipFill>
          <a:blip r:embed="rId4"/>
          <a:stretch>
            <a:fillRect/>
          </a:stretch>
        </p:blipFill>
        <p:spPr>
          <a:xfrm>
            <a:off x="4326329" y="1224893"/>
            <a:ext cx="4800103" cy="3275881"/>
          </a:xfrm>
          <a:prstGeom prst="rect">
            <a:avLst/>
          </a:prstGeom>
        </p:spPr>
      </p:pic>
      <p:sp>
        <p:nvSpPr>
          <p:cNvPr id="8" name="Tekstvak 7">
            <a:extLst>
              <a:ext uri="{FF2B5EF4-FFF2-40B4-BE49-F238E27FC236}">
                <a16:creationId xmlns:a16="http://schemas.microsoft.com/office/drawing/2014/main" xmlns="" id="{33FD5222-6E89-BEF5-C9B8-CAAD0A1E2BC4}"/>
              </a:ext>
            </a:extLst>
          </p:cNvPr>
          <p:cNvSpPr txBox="1"/>
          <p:nvPr/>
        </p:nvSpPr>
        <p:spPr>
          <a:xfrm>
            <a:off x="48933" y="3579862"/>
            <a:ext cx="4883107" cy="984885"/>
          </a:xfrm>
          <a:prstGeom prst="rect">
            <a:avLst/>
          </a:prstGeom>
          <a:noFill/>
        </p:spPr>
        <p:txBody>
          <a:bodyPr wrap="square" rtlCol="0">
            <a:spAutoFit/>
          </a:bodyPr>
          <a:lstStyle/>
          <a:p>
            <a:r>
              <a:rPr lang="nl-NL" sz="2200" b="1" dirty="0"/>
              <a:t>Misyurina 2004</a:t>
            </a:r>
            <a:r>
              <a:rPr lang="nl-NL" sz="2200" dirty="0"/>
              <a:t>:</a:t>
            </a:r>
          </a:p>
          <a:p>
            <a:pPr marL="342900" indent="-342900">
              <a:buFont typeface="Arial" panose="020B0604020202020204" pitchFamily="34" charset="0"/>
              <a:buChar char="•"/>
            </a:pPr>
            <a:r>
              <a:rPr lang="nl-NL" sz="1700" dirty="0"/>
              <a:t>6 CT stammen</a:t>
            </a:r>
          </a:p>
          <a:p>
            <a:pPr marL="342900" indent="-342900">
              <a:buFont typeface="Arial" panose="020B0604020202020204" pitchFamily="34" charset="0"/>
              <a:buChar char="•"/>
            </a:pPr>
            <a:r>
              <a:rPr lang="nl-NL" sz="1700" dirty="0"/>
              <a:t>Fenotypisch en genotypisch resistentie</a:t>
            </a:r>
          </a:p>
        </p:txBody>
      </p:sp>
    </p:spTree>
    <p:extLst>
      <p:ext uri="{BB962C8B-B14F-4D97-AF65-F5344CB8AC3E}">
        <p14:creationId xmlns:p14="http://schemas.microsoft.com/office/powerpoint/2010/main" val="14378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umc_template_v1">
  <a:themeElements>
    <a:clrScheme name="MUMC">
      <a:dk1>
        <a:srgbClr val="004289"/>
      </a:dk1>
      <a:lt1>
        <a:srgbClr val="FFFFFF"/>
      </a:lt1>
      <a:dk2>
        <a:srgbClr val="FF6B00"/>
      </a:dk2>
      <a:lt2>
        <a:srgbClr val="FFFFFF"/>
      </a:lt2>
      <a:accent1>
        <a:srgbClr val="004289"/>
      </a:accent1>
      <a:accent2>
        <a:srgbClr val="FFA665"/>
      </a:accent2>
      <a:accent3>
        <a:srgbClr val="1F8BFF"/>
      </a:accent3>
      <a:accent4>
        <a:srgbClr val="D20000"/>
      </a:accent4>
      <a:accent5>
        <a:srgbClr val="FFE100"/>
      </a:accent5>
      <a:accent6>
        <a:srgbClr val="EC5602"/>
      </a:accent6>
      <a:hlink>
        <a:srgbClr val="0000FF"/>
      </a:hlink>
      <a:folHlink>
        <a:srgbClr val="800080"/>
      </a:folHlink>
    </a:clrScheme>
    <a:fontScheme name="MaastrichtUMC">
      <a:majorFont>
        <a:latin typeface="TheSansOfficeLF"/>
        <a:ea typeface=""/>
        <a:cs typeface=""/>
      </a:majorFont>
      <a:minorFont>
        <a:latin typeface="TheSansOfficeLF"/>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101E39588214FB437667229C7329D" ma:contentTypeVersion="1" ma:contentTypeDescription="Een nieuw document maken." ma:contentTypeScope="" ma:versionID="6776596b2d508e86ecad845c983deca8">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9C092-029F-4014-8A1D-C60DD113E4C9}">
  <ds:schemaRefs>
    <ds:schemaRef ds:uri="http://schemas.microsoft.com/office/2006/metadata/properties"/>
    <ds:schemaRef ds:uri="http://purl.org/dc/terms/"/>
    <ds:schemaRef ds:uri="http://schemas.microsoft.com/sharepoint/v3"/>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90B7505-BB79-43E0-8DF0-4D1C37E09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ECA91A-9316-4D33-BB0D-F0929DD136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mumc_template_v1</Template>
  <TotalTime>0</TotalTime>
  <Words>769</Words>
  <Application>Microsoft Office PowerPoint</Application>
  <PresentationFormat>Diavoorstelling (16:9)</PresentationFormat>
  <Paragraphs>178</Paragraphs>
  <Slides>20</Slides>
  <Notes>18</Notes>
  <HiddenSlides>1</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mumc_template_v1</vt:lpstr>
      <vt:lpstr>Chlamydia trachomatis  Is het post-antibiotische tijdperk nabij?</vt:lpstr>
      <vt:lpstr>Achtergrond (1/4)</vt:lpstr>
      <vt:lpstr>Achtergrond (2/4):</vt:lpstr>
      <vt:lpstr>Achtergrond (3/4):</vt:lpstr>
      <vt:lpstr>Achtergrond (4/4)</vt:lpstr>
      <vt:lpstr>Achtergrond (4/4)</vt:lpstr>
      <vt:lpstr>Werkingsmechanisme macroliden</vt:lpstr>
      <vt:lpstr>Werkingsmechanisme: </vt:lpstr>
      <vt:lpstr>Macrolideresistentie in CT</vt:lpstr>
      <vt:lpstr>PowerPoint-presentatie</vt:lpstr>
      <vt:lpstr>Onderzoeksvraag:</vt:lpstr>
      <vt:lpstr>1. Genotypisch assay</vt:lpstr>
      <vt:lpstr>2. Populatie</vt:lpstr>
      <vt:lpstr>PowerPoint-presentatie</vt:lpstr>
      <vt:lpstr>Vervolg</vt:lpstr>
      <vt:lpstr>PowerPoint-presentatie</vt:lpstr>
      <vt:lpstr>Conclusies</vt:lpstr>
      <vt:lpstr>Word Health Day 2011</vt:lpstr>
      <vt:lpstr>Met dank aan:</vt:lpstr>
      <vt:lpstr>FemCure trial</vt:lpstr>
    </vt:vector>
  </TitlesOfParts>
  <Company>MUMC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Zonneveld van G. (Geertjan)</dc:creator>
  <cp:lastModifiedBy>Niekerk van J.M. (Julius)</cp:lastModifiedBy>
  <cp:revision>499</cp:revision>
  <cp:lastPrinted>2016-02-04T09:57:45Z</cp:lastPrinted>
  <dcterms:created xsi:type="dcterms:W3CDTF">2016-02-26T09:48:52Z</dcterms:created>
  <dcterms:modified xsi:type="dcterms:W3CDTF">2022-05-16T20:13:01Z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0x01010043F101E39588214FB437667229C7329D</vt:lpwstr>
  </property>
</Properties>
</file>